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8.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9.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0.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11.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2.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3.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4.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15.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 id="2147483726" r:id="rId4"/>
    <p:sldMasterId id="2147483746" r:id="rId5"/>
    <p:sldMasterId id="2147483758" r:id="rId6"/>
    <p:sldMasterId id="2147483778" r:id="rId7"/>
    <p:sldMasterId id="2147483790" r:id="rId8"/>
    <p:sldMasterId id="2147483862" r:id="rId9"/>
    <p:sldMasterId id="2147483884" r:id="rId10"/>
    <p:sldMasterId id="2147483986" r:id="rId11"/>
    <p:sldMasterId id="2147483998" r:id="rId12"/>
    <p:sldMasterId id="2147484010" r:id="rId13"/>
    <p:sldMasterId id="2147484032" r:id="rId14"/>
    <p:sldMasterId id="2147484064" r:id="rId15"/>
    <p:sldMasterId id="2147484083" r:id="rId16"/>
  </p:sldMasterIdLst>
  <p:notesMasterIdLst>
    <p:notesMasterId r:id="rId82"/>
  </p:notesMasterIdLst>
  <p:sldIdLst>
    <p:sldId id="522" r:id="rId17"/>
    <p:sldId id="449" r:id="rId18"/>
    <p:sldId id="392" r:id="rId19"/>
    <p:sldId id="503" r:id="rId20"/>
    <p:sldId id="452" r:id="rId21"/>
    <p:sldId id="429" r:id="rId22"/>
    <p:sldId id="430" r:id="rId23"/>
    <p:sldId id="431" r:id="rId24"/>
    <p:sldId id="432" r:id="rId25"/>
    <p:sldId id="491" r:id="rId26"/>
    <p:sldId id="504" r:id="rId27"/>
    <p:sldId id="492" r:id="rId28"/>
    <p:sldId id="493" r:id="rId29"/>
    <p:sldId id="494" r:id="rId30"/>
    <p:sldId id="495" r:id="rId31"/>
    <p:sldId id="496" r:id="rId32"/>
    <p:sldId id="497" r:id="rId33"/>
    <p:sldId id="498" r:id="rId34"/>
    <p:sldId id="499" r:id="rId35"/>
    <p:sldId id="500" r:id="rId36"/>
    <p:sldId id="501" r:id="rId37"/>
    <p:sldId id="502" r:id="rId38"/>
    <p:sldId id="529" r:id="rId39"/>
    <p:sldId id="455" r:id="rId40"/>
    <p:sldId id="396" r:id="rId41"/>
    <p:sldId id="400" r:id="rId42"/>
    <p:sldId id="401" r:id="rId43"/>
    <p:sldId id="402" r:id="rId44"/>
    <p:sldId id="398" r:id="rId45"/>
    <p:sldId id="399" r:id="rId46"/>
    <p:sldId id="291" r:id="rId47"/>
    <p:sldId id="292" r:id="rId48"/>
    <p:sldId id="375" r:id="rId49"/>
    <p:sldId id="372" r:id="rId50"/>
    <p:sldId id="300" r:id="rId51"/>
    <p:sldId id="302" r:id="rId52"/>
    <p:sldId id="342" r:id="rId53"/>
    <p:sldId id="306" r:id="rId54"/>
    <p:sldId id="381" r:id="rId55"/>
    <p:sldId id="382" r:id="rId56"/>
    <p:sldId id="320" r:id="rId57"/>
    <p:sldId id="308" r:id="rId58"/>
    <p:sldId id="307" r:id="rId59"/>
    <p:sldId id="387" r:id="rId60"/>
    <p:sldId id="314" r:id="rId61"/>
    <p:sldId id="364" r:id="rId62"/>
    <p:sldId id="311" r:id="rId63"/>
    <p:sldId id="309" r:id="rId64"/>
    <p:sldId id="319" r:id="rId65"/>
    <p:sldId id="316" r:id="rId66"/>
    <p:sldId id="321" r:id="rId67"/>
    <p:sldId id="323" r:id="rId68"/>
    <p:sldId id="324" r:id="rId69"/>
    <p:sldId id="325" r:id="rId70"/>
    <p:sldId id="383" r:id="rId71"/>
    <p:sldId id="322" r:id="rId72"/>
    <p:sldId id="326" r:id="rId73"/>
    <p:sldId id="327" r:id="rId74"/>
    <p:sldId id="341" r:id="rId75"/>
    <p:sldId id="329" r:id="rId76"/>
    <p:sldId id="330" r:id="rId77"/>
    <p:sldId id="370" r:id="rId78"/>
    <p:sldId id="331" r:id="rId79"/>
    <p:sldId id="332" r:id="rId80"/>
    <p:sldId id="334" r:id="rId81"/>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48" autoAdjust="0"/>
    <p:restoredTop sz="66009" autoAdjust="0"/>
  </p:normalViewPr>
  <p:slideViewPr>
    <p:cSldViewPr snapToGrid="0">
      <p:cViewPr varScale="1">
        <p:scale>
          <a:sx n="59" d="100"/>
          <a:sy n="59" d="100"/>
        </p:scale>
        <p:origin x="1133" y="5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slide" Target="slides/slide47.xml"/><Relationship Id="rId68" Type="http://schemas.openxmlformats.org/officeDocument/2006/relationships/slide" Target="slides/slide52.xml"/><Relationship Id="rId76" Type="http://schemas.openxmlformats.org/officeDocument/2006/relationships/slide" Target="slides/slide60.xml"/><Relationship Id="rId84"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5.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slide" Target="slides/slide58.xml"/><Relationship Id="rId79" Type="http://schemas.openxmlformats.org/officeDocument/2006/relationships/slide" Target="slides/slide63.xml"/><Relationship Id="rId87"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5.xml"/><Relationship Id="rId82" Type="http://schemas.openxmlformats.org/officeDocument/2006/relationships/notesMaster" Target="notesMasters/notesMaster1.xml"/><Relationship Id="rId19" Type="http://schemas.openxmlformats.org/officeDocument/2006/relationships/slide" Target="slides/slide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6/19/2018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‹Nº›</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virtual-machines/linux/endorsed-distro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virtual-machines/windows/resize-vm"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docs.microsoft.com/en-us/azure/monitoring-and-diagnostics/monitoring-overview-autoscale#resource-metrics"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zure.microsoft.com/en-us/documentation/services/virtual-machines-scale-set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zure.microsoft.com/en-us/pricing/details/storage/blobs/"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azure/security/azure-security-disk-encryption#disk-encryption-deployment-scenarios-and-user-experiences"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virtual-machines/windows/capture-image-resource"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docs.microsoft.com/en-us/azure/storage/storage-incremental-snapshots" TargetMode="External"/><Relationship Id="rId4" Type="http://schemas.openxmlformats.org/officeDocument/2006/relationships/hyperlink" Target="https://docs.microsoft.com/en-us/azure/storage/storage-managed-disks-overview#images-versus-snapshots"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move-resource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groups"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s://docs.microsoft.com/en-us/azure/azure-resource-manager/resource-group-overview#template-deployment" TargetMode="External"/><Relationship Id="rId4" Type="http://schemas.openxmlformats.org/officeDocument/2006/relationships/hyperlink" Target="https://docs.microsoft.com/en-us/azure/azure-resource-manager/resource-group-overview#resource-providers"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variables"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define-dependencies"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deploy"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docs.microsoft.com/en-us/azure/best-practices-availability-paired-regions#what-are-paired-regions"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azure/traffic-manager/traffic-manager-routing-methods"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monitoring"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34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35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6/19/2018 2:57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2</a:t>
            </a:fld>
            <a:endParaRPr lang="en-US" sz="1800" kern="0">
              <a:solidFill>
                <a:sysClr val="windowText" lastClr="000000"/>
              </a:solidFill>
            </a:endParaRPr>
          </a:p>
        </p:txBody>
      </p:sp>
    </p:spTree>
    <p:extLst>
      <p:ext uri="{BB962C8B-B14F-4D97-AF65-F5344CB8AC3E}">
        <p14:creationId xmlns:p14="http://schemas.microsoft.com/office/powerpoint/2010/main" val="3472314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A2E45D9-6F23-48B0-9F93-9BB4FE9A61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6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6/19/2018 2:57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85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24</a:t>
            </a:fld>
            <a:endParaRPr lang="en-US" dirty="0"/>
          </a:p>
        </p:txBody>
      </p:sp>
    </p:spTree>
    <p:extLst>
      <p:ext uri="{BB962C8B-B14F-4D97-AF65-F5344CB8AC3E}">
        <p14:creationId xmlns:p14="http://schemas.microsoft.com/office/powerpoint/2010/main" val="3435812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https://azure.microsoft.com/en-us/services/batch/</a:t>
            </a:r>
          </a:p>
          <a:p>
            <a:r>
              <a:rPr lang="en-US" dirty="0"/>
              <a:t>https://docs.microsoft.com/en-us/azure/virtual-machines/linux/high-performance-computing</a:t>
            </a:r>
          </a:p>
        </p:txBody>
      </p:sp>
      <p:sp>
        <p:nvSpPr>
          <p:cNvPr id="4" name="Slide Number Placeholder 3"/>
          <p:cNvSpPr>
            <a:spLocks noGrp="1"/>
          </p:cNvSpPr>
          <p:nvPr>
            <p:ph type="sldNum" sz="quarter" idx="10"/>
          </p:nvPr>
        </p:nvSpPr>
        <p:spPr/>
        <p:txBody>
          <a:bodyPr/>
          <a:lstStyle/>
          <a:p>
            <a:fld id="{3AB32C7E-D9C3-40D4-8B5C-4BFC5FA60907}" type="slidenum">
              <a:rPr lang="en-US" smtClean="0"/>
              <a:t>25</a:t>
            </a:fld>
            <a:endParaRPr lang="en-US" dirty="0"/>
          </a:p>
        </p:txBody>
      </p:sp>
    </p:spTree>
    <p:extLst>
      <p:ext uri="{BB962C8B-B14F-4D97-AF65-F5344CB8AC3E}">
        <p14:creationId xmlns:p14="http://schemas.microsoft.com/office/powerpoint/2010/main" val="734160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013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27</a:t>
            </a:fld>
            <a:endParaRPr lang="en-US"/>
          </a:p>
        </p:txBody>
      </p:sp>
    </p:spTree>
    <p:extLst>
      <p:ext uri="{BB962C8B-B14F-4D97-AF65-F5344CB8AC3E}">
        <p14:creationId xmlns:p14="http://schemas.microsoft.com/office/powerpoint/2010/main" val="19329817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6/19/2018 2:57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414925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29</a:t>
            </a:fld>
            <a:endParaRPr lang="en-US" dirty="0"/>
          </a:p>
        </p:txBody>
      </p:sp>
    </p:spTree>
    <p:extLst>
      <p:ext uri="{BB962C8B-B14F-4D97-AF65-F5344CB8AC3E}">
        <p14:creationId xmlns:p14="http://schemas.microsoft.com/office/powerpoint/2010/main" val="3380939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3</a:t>
            </a:fld>
            <a:endParaRPr lang="en-US" dirty="0"/>
          </a:p>
        </p:txBody>
      </p:sp>
    </p:spTree>
    <p:extLst>
      <p:ext uri="{BB962C8B-B14F-4D97-AF65-F5344CB8AC3E}">
        <p14:creationId xmlns:p14="http://schemas.microsoft.com/office/powerpoint/2010/main" val="2991675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30</a:t>
            </a:fld>
            <a:endParaRPr lang="en-US" dirty="0"/>
          </a:p>
        </p:txBody>
      </p:sp>
    </p:spTree>
    <p:extLst>
      <p:ext uri="{BB962C8B-B14F-4D97-AF65-F5344CB8AC3E}">
        <p14:creationId xmlns:p14="http://schemas.microsoft.com/office/powerpoint/2010/main" val="17912384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31</a:t>
            </a:fld>
            <a:endParaRPr lang="en-US" dirty="0"/>
          </a:p>
        </p:txBody>
      </p:sp>
    </p:spTree>
    <p:extLst>
      <p:ext uri="{BB962C8B-B14F-4D97-AF65-F5344CB8AC3E}">
        <p14:creationId xmlns:p14="http://schemas.microsoft.com/office/powerpoint/2010/main" val="1039203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x-none" dirty="0">
                <a:hlinkClick r:id="rId3"/>
              </a:rPr>
              <a:t>https://docs.microsoft.com/en-us/azure/virtual-machines/linux/endorsed-distros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Bring your own image for windows server 2003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32</a:t>
            </a:fld>
            <a:endParaRPr lang="en-US" dirty="0"/>
          </a:p>
        </p:txBody>
      </p:sp>
    </p:spTree>
    <p:extLst>
      <p:ext uri="{BB962C8B-B14F-4D97-AF65-F5344CB8AC3E}">
        <p14:creationId xmlns:p14="http://schemas.microsoft.com/office/powerpoint/2010/main" val="1161441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If the VM is part of an availability set and the new size is not supported in the cluster, all VMs in the availability set will need to be deallocated for the resize to happen</a:t>
            </a:r>
          </a:p>
          <a:p>
            <a:pPr lvl="1"/>
            <a:r>
              <a:rPr lang="en-US" dirty="0">
                <a:hlinkClick r:id="rId3"/>
              </a:rPr>
              <a:t>https://docs.microsoft.com/en-us/azure/virtual-machines/windows/resize-vm</a:t>
            </a:r>
            <a:endParaRPr lang="en-US" dirty="0"/>
          </a:p>
          <a:p>
            <a:endParaRPr lang="en-US" dirty="0"/>
          </a:p>
          <a:p>
            <a:pPr lvl="2"/>
            <a:r>
              <a:rPr lang="en-US" dirty="0"/>
              <a:t>- </a:t>
            </a:r>
            <a:r>
              <a:rPr lang="en-US" b="1" dirty="0">
                <a:solidFill>
                  <a:srgbClr val="FF0000"/>
                </a:solidFill>
              </a:rPr>
              <a:t>Azure </a:t>
            </a:r>
            <a:r>
              <a:rPr lang="en-US" b="1" dirty="0" err="1">
                <a:solidFill>
                  <a:srgbClr val="FF0000"/>
                </a:solidFill>
              </a:rPr>
              <a:t>Autoscale</a:t>
            </a:r>
            <a:endParaRPr lang="en-US" b="1" dirty="0">
              <a:solidFill>
                <a:srgbClr val="FF0000"/>
              </a:solidFill>
            </a:endParaRPr>
          </a:p>
          <a:p>
            <a:pPr lvl="3"/>
            <a:r>
              <a:rPr lang="en-US" dirty="0"/>
              <a:t>System Metrics (CPU, RAM, </a:t>
            </a:r>
            <a:r>
              <a:rPr lang="en-US" dirty="0" err="1"/>
              <a:t>etc</a:t>
            </a:r>
            <a:r>
              <a:rPr lang="en-US" dirty="0"/>
              <a:t>)</a:t>
            </a:r>
          </a:p>
          <a:p>
            <a:pPr lvl="3"/>
            <a:r>
              <a:rPr lang="en-US" dirty="0"/>
              <a:t>Custom Metrics </a:t>
            </a:r>
            <a:r>
              <a:rPr lang="en-US" dirty="0">
                <a:hlinkClick r:id="rId4"/>
              </a:rPr>
              <a:t>https://docs.microsoft.com/en-us/azure/monitoring-and-diagnostics/monitoring-overview-autoscale#resource-metrics</a:t>
            </a:r>
            <a:endParaRPr lang="en-US" dirty="0"/>
          </a:p>
          <a:p>
            <a:pPr lvl="1"/>
            <a:r>
              <a:rPr lang="en-US" dirty="0"/>
              <a:t>Scale</a:t>
            </a:r>
          </a:p>
          <a:p>
            <a:pPr lvl="2"/>
            <a:r>
              <a:rPr lang="en-US" dirty="0"/>
              <a:t>Up/Down</a:t>
            </a:r>
          </a:p>
          <a:p>
            <a:pPr lvl="2"/>
            <a:r>
              <a:rPr lang="en-US" dirty="0"/>
              <a:t>In/Out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541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solidFill>
                  <a:srgbClr val="0563C1"/>
                </a:solidFill>
                <a:latin typeface="Segoe UI" panose="020B0502040204020203" pitchFamily="34" charset="0"/>
                <a:ea typeface="Calibri" panose="020F0502020204030204" pitchFamily="34" charset="0"/>
                <a:hlinkClick r:id="rId3"/>
              </a:rPr>
              <a:t>https://azure.microsoft.com/en-us/documentation/services/virtual-machines-scale-sets</a:t>
            </a:r>
            <a:endParaRPr lang="en-US" sz="1200" u="sng" dirty="0">
              <a:solidFill>
                <a:srgbClr val="0563C1"/>
              </a:solidFill>
              <a:latin typeface="Segoe UI" panose="020B0502040204020203" pitchFamily="34" charset="0"/>
              <a:ea typeface="Calibri" panose="020F0502020204030204" pitchFamily="34" charset="0"/>
            </a:endParaRPr>
          </a:p>
          <a:p>
            <a:r>
              <a:rPr lang="en-US" sz="1200" b="0" i="0" u="none" strike="noStrike" kern="1200" dirty="0">
                <a:solidFill>
                  <a:schemeClr val="tx1"/>
                </a:solidFill>
                <a:effectLst/>
                <a:latin typeface="+mn-lt"/>
                <a:ea typeface="+mn-ea"/>
                <a:cs typeface="+mn-cs"/>
              </a:rPr>
              <a:t>Design Considerations For Scale Sets</a:t>
            </a:r>
          </a:p>
          <a:p>
            <a:r>
              <a:rPr lang="en-US" sz="1200" u="sng" dirty="0">
                <a:solidFill>
                  <a:srgbClr val="0563C1"/>
                </a:solidFill>
                <a:latin typeface="Segoe UI" panose="020B0502040204020203" pitchFamily="34" charset="0"/>
              </a:rPr>
              <a:t>https://docs.microsoft.com/en-us/azure/virtual-machine-scale-sets/virtual-machine-scale-sets-design-overview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6/19/2018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73378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Disk and Azure Storage pricing: </a:t>
            </a:r>
            <a:r>
              <a:rPr lang="en-US" dirty="0">
                <a:hlinkClick r:id="rId3"/>
              </a:rPr>
              <a:t>https://azure.microsoft.com/en-us/pricing/details/storage/blobs/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Encryption: https://docs.microsoft.com/en-us/azure/security/azure-security-disk-encryption#disk-encryption-deployment-scenarios-and-user-experiences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IaaS VMs are secured at rest, because you can use industry-standard encryption technology to address organizational security and compliance requirements.</a:t>
            </a:r>
          </a:p>
          <a:p>
            <a:pPr lvl="1"/>
            <a:r>
              <a:rPr lang="en-US" dirty="0"/>
              <a:t>IaaS VMs boot under customer-controlled keys and policies, and you can audit their usage in your key vault.</a:t>
            </a:r>
          </a:p>
          <a:p>
            <a:pPr lvl="1"/>
            <a:endParaRPr lang="en-US" dirty="0"/>
          </a:p>
          <a:p>
            <a:pPr lvl="1"/>
            <a:r>
              <a:rPr lang="en-US" dirty="0"/>
              <a:t>Managed disks: https://docs.microsoft.com/en-us/azure/virtual-machines/windows/managed-disks-overview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Managed disks are encrypted by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35</a:t>
            </a:fld>
            <a:endParaRPr lang="en-US" dirty="0"/>
          </a:p>
        </p:txBody>
      </p:sp>
    </p:spTree>
    <p:extLst>
      <p:ext uri="{BB962C8B-B14F-4D97-AF65-F5344CB8AC3E}">
        <p14:creationId xmlns:p14="http://schemas.microsoft.com/office/powerpoint/2010/main" val="4162408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You can capture an Image of a VM and it will include all the disks. </a:t>
            </a:r>
            <a:r>
              <a:rPr lang="en-US" dirty="0">
                <a:hlinkClick r:id="rId3"/>
              </a:rPr>
              <a:t>https://docs.microsoft.com/en-us/azure/virtual-machines/windows/capture-image-resource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Managed Disks: Take Snapshots of the disk </a:t>
            </a:r>
            <a:r>
              <a:rPr lang="en-US" dirty="0">
                <a:hlinkClick r:id="rId4"/>
              </a:rPr>
              <a:t>https://docs.microsoft.com/en-us/azure/storage/storage-managed-disks-overview#images-versus-snapshots</a:t>
            </a:r>
            <a:endParaRPr lang="en-US" dirty="0"/>
          </a:p>
          <a:p>
            <a:pPr lvl="1"/>
            <a:r>
              <a:rPr lang="en-US" dirty="0"/>
              <a:t>Unmanaged Disks: Take Snapshots of the underlying VHD blob </a:t>
            </a:r>
            <a:r>
              <a:rPr lang="en-US" dirty="0">
                <a:hlinkClick r:id="rId5"/>
              </a:rPr>
              <a:t>https://docs.microsoft.com/en-us/azure/storage/storage-incremental-snapshots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36</a:t>
            </a:fld>
            <a:endParaRPr lang="en-US" dirty="0"/>
          </a:p>
        </p:txBody>
      </p:sp>
    </p:spTree>
    <p:extLst>
      <p:ext uri="{BB962C8B-B14F-4D97-AF65-F5344CB8AC3E}">
        <p14:creationId xmlns:p14="http://schemas.microsoft.com/office/powerpoint/2010/main" val="35960821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https://docs.microsoft.com/en-us/azure/storage/storage-premium-storage#scalability-and-performance-targets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37</a:t>
            </a:fld>
            <a:endParaRPr lang="en-US" dirty="0"/>
          </a:p>
        </p:txBody>
      </p:sp>
    </p:spTree>
    <p:extLst>
      <p:ext uri="{BB962C8B-B14F-4D97-AF65-F5344CB8AC3E}">
        <p14:creationId xmlns:p14="http://schemas.microsoft.com/office/powerpoint/2010/main" val="797045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Patterns for defining complex templates -https://docs.microsoft.com/</a:t>
            </a:r>
            <a:r>
              <a:rPr lang="en-US" dirty="0" err="1"/>
              <a:t>en</a:t>
            </a:r>
            <a:r>
              <a:rPr lang="en-US" dirty="0"/>
              <a:t>-us/azure/azure-resource-manager/best-practices-resource-manager-design-templates </a:t>
            </a:r>
          </a:p>
        </p:txBody>
      </p:sp>
      <p:sp>
        <p:nvSpPr>
          <p:cNvPr id="4" name="Slide Number Placeholder 3"/>
          <p:cNvSpPr>
            <a:spLocks noGrp="1"/>
          </p:cNvSpPr>
          <p:nvPr>
            <p:ph type="sldNum" sz="quarter" idx="10"/>
          </p:nvPr>
        </p:nvSpPr>
        <p:spPr/>
        <p:txBody>
          <a:bodyPr/>
          <a:lstStyle/>
          <a:p>
            <a:fld id="{3AB32C7E-D9C3-40D4-8B5C-4BFC5FA60907}" type="slidenum">
              <a:rPr lang="en-US" smtClean="0"/>
              <a:t>38</a:t>
            </a:fld>
            <a:endParaRPr lang="en-US" dirty="0"/>
          </a:p>
        </p:txBody>
      </p:sp>
    </p:spTree>
    <p:extLst>
      <p:ext uri="{BB962C8B-B14F-4D97-AF65-F5344CB8AC3E}">
        <p14:creationId xmlns:p14="http://schemas.microsoft.com/office/powerpoint/2010/main" val="28884066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the resources in your resource group should share the same lifecycle. You deploy, update, and delete them together. If one resource, such as a database server, needs to exist on a different deployment cycle it should be in another resource group.</a:t>
            </a:r>
          </a:p>
          <a:p>
            <a:r>
              <a:rPr lang="en-US" sz="1200" b="0" i="0" kern="1200" dirty="0">
                <a:solidFill>
                  <a:schemeClr val="tx1"/>
                </a:solidFill>
                <a:effectLst/>
                <a:latin typeface="+mn-lt"/>
                <a:ea typeface="+mn-ea"/>
                <a:cs typeface="+mn-cs"/>
              </a:rPr>
              <a:t>Each resource can only exist in one resource group.</a:t>
            </a:r>
          </a:p>
          <a:p>
            <a:r>
              <a:rPr lang="en-US" sz="1200" b="0" i="0" kern="1200" dirty="0">
                <a:solidFill>
                  <a:schemeClr val="tx1"/>
                </a:solidFill>
                <a:effectLst/>
                <a:latin typeface="+mn-lt"/>
                <a:ea typeface="+mn-ea"/>
                <a:cs typeface="+mn-cs"/>
              </a:rPr>
              <a:t>You can add or remove a resource to a resource group at any time.</a:t>
            </a:r>
          </a:p>
          <a:p>
            <a:r>
              <a:rPr lang="en-US" sz="1200" b="0" i="0" kern="1200" dirty="0">
                <a:solidFill>
                  <a:schemeClr val="tx1"/>
                </a:solidFill>
                <a:effectLst/>
                <a:latin typeface="+mn-lt"/>
                <a:ea typeface="+mn-ea"/>
                <a:cs typeface="+mn-cs"/>
              </a:rPr>
              <a:t>You can move a resource from one resource group to another group. For more information, see </a:t>
            </a:r>
            <a:r>
              <a:rPr lang="en-US" sz="1200" b="0" i="0" u="none" strike="noStrike" kern="1200" dirty="0">
                <a:solidFill>
                  <a:schemeClr val="tx1"/>
                </a:solidFill>
                <a:effectLst/>
                <a:latin typeface="+mn-lt"/>
                <a:ea typeface="+mn-ea"/>
                <a:cs typeface="+mn-cs"/>
                <a:hlinkClick r:id="rId3"/>
              </a:rPr>
              <a:t>Move resources to new resource group or subscription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resource group can contain resources that reside in different regions.</a:t>
            </a:r>
          </a:p>
          <a:p>
            <a:r>
              <a:rPr lang="en-US" sz="1200" b="0" i="0" kern="1200" dirty="0">
                <a:solidFill>
                  <a:schemeClr val="tx1"/>
                </a:solidFill>
                <a:effectLst/>
                <a:latin typeface="+mn-lt"/>
                <a:ea typeface="+mn-ea"/>
                <a:cs typeface="+mn-cs"/>
              </a:rPr>
              <a:t>A resource group can be used to scope access control for administrative actions.</a:t>
            </a:r>
          </a:p>
          <a:p>
            <a:r>
              <a:rPr lang="en-US" sz="1200" b="0" i="0" kern="1200" dirty="0">
                <a:solidFill>
                  <a:schemeClr val="tx1"/>
                </a:solidFill>
                <a:effectLst/>
                <a:latin typeface="+mn-lt"/>
                <a:ea typeface="+mn-ea"/>
                <a:cs typeface="+mn-cs"/>
              </a:rPr>
              <a:t>A resource can interact with resources in other resource groups. This interaction is common when the two resources are related but do not share the same lifecycle (for example, web apps connecting to a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924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6/19/2018 2:57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1650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https://docs.microsoft.com/en-us/azure/azure-resource-manager/resource-group-overview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following image shows how all the tools interact with the same Azure Resource Manager API. The API passes requests to the Resource Manager service, which authenticates and authorizes the requests. Resource Manager then routes the requests to the appropriate resource providers.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new to Azure Resource Manager, there are some terms you might not be familiar with.</a:t>
            </a:r>
          </a:p>
          <a:p>
            <a:r>
              <a:rPr lang="en-US" sz="1200" b="1" i="0" kern="1200" dirty="0">
                <a:solidFill>
                  <a:schemeClr val="tx1"/>
                </a:solidFill>
                <a:effectLst/>
                <a:latin typeface="+mn-lt"/>
                <a:ea typeface="+mn-ea"/>
                <a:cs typeface="+mn-cs"/>
              </a:rPr>
              <a:t>resource</a:t>
            </a:r>
            <a:r>
              <a:rPr lang="en-US" sz="1200" b="0" i="0" kern="1200" dirty="0">
                <a:solidFill>
                  <a:schemeClr val="tx1"/>
                </a:solidFill>
                <a:effectLst/>
                <a:latin typeface="+mn-lt"/>
                <a:ea typeface="+mn-ea"/>
                <a:cs typeface="+mn-cs"/>
              </a:rPr>
              <a:t> - A manageable item that is available through Azure. Some common resources are a virtual machine, storage account, web app, database, and virtual network, but there are many more.</a:t>
            </a:r>
          </a:p>
          <a:p>
            <a:r>
              <a:rPr lang="en-US" sz="1200" b="1" i="0" kern="1200" dirty="0">
                <a:solidFill>
                  <a:schemeClr val="tx1"/>
                </a:solidFill>
                <a:effectLst/>
                <a:latin typeface="+mn-lt"/>
                <a:ea typeface="+mn-ea"/>
                <a:cs typeface="+mn-cs"/>
              </a:rPr>
              <a:t>resource group</a:t>
            </a:r>
            <a:r>
              <a:rPr lang="en-US" sz="1200" b="0" i="0" kern="1200" dirty="0">
                <a:solidFill>
                  <a:schemeClr val="tx1"/>
                </a:solidFill>
                <a:effectLst/>
                <a:latin typeface="+mn-lt"/>
                <a:ea typeface="+mn-ea"/>
                <a:cs typeface="+mn-cs"/>
              </a:rPr>
              <a:t> -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See </a:t>
            </a:r>
            <a:r>
              <a:rPr lang="en-US" sz="1200" b="0" i="0" u="none" strike="noStrike" kern="1200" dirty="0">
                <a:solidFill>
                  <a:schemeClr val="tx1"/>
                </a:solidFill>
                <a:effectLst/>
                <a:latin typeface="+mn-lt"/>
                <a:ea typeface="+mn-ea"/>
                <a:cs typeface="+mn-cs"/>
                <a:hlinkClick r:id="rId3"/>
              </a:rPr>
              <a:t>Resource groups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provider</a:t>
            </a:r>
            <a:r>
              <a:rPr lang="en-US" sz="1200" b="0" i="0" kern="1200" dirty="0">
                <a:solidFill>
                  <a:schemeClr val="tx1"/>
                </a:solidFill>
                <a:effectLst/>
                <a:latin typeface="+mn-lt"/>
                <a:ea typeface="+mn-ea"/>
                <a:cs typeface="+mn-cs"/>
              </a:rPr>
              <a:t> - A service that supplies the resources you can deploy and manage through Resource Manager. Each resource provider offers operations for working with the resources that are deployed. Some common resource providers are </a:t>
            </a:r>
            <a:r>
              <a:rPr lang="en-US" sz="1200" b="0" i="0" kern="1200" dirty="0" err="1">
                <a:solidFill>
                  <a:schemeClr val="tx1"/>
                </a:solidFill>
                <a:effectLst/>
                <a:latin typeface="+mn-lt"/>
                <a:ea typeface="+mn-ea"/>
                <a:cs typeface="+mn-cs"/>
              </a:rPr>
              <a:t>Microsoft.Compute</a:t>
            </a:r>
            <a:r>
              <a:rPr lang="en-US" sz="1200" b="0" i="0" kern="1200" dirty="0">
                <a:solidFill>
                  <a:schemeClr val="tx1"/>
                </a:solidFill>
                <a:effectLst/>
                <a:latin typeface="+mn-lt"/>
                <a:ea typeface="+mn-ea"/>
                <a:cs typeface="+mn-cs"/>
              </a:rPr>
              <a:t>, which supplies the virtual machine resource, </a:t>
            </a:r>
            <a:r>
              <a:rPr lang="en-US" sz="1200" b="0" i="0" kern="1200" dirty="0" err="1">
                <a:solidFill>
                  <a:schemeClr val="tx1"/>
                </a:solidFill>
                <a:effectLst/>
                <a:latin typeface="+mn-lt"/>
                <a:ea typeface="+mn-ea"/>
                <a:cs typeface="+mn-cs"/>
              </a:rPr>
              <a:t>Microsoft.Storage</a:t>
            </a:r>
            <a:r>
              <a:rPr lang="en-US" sz="1200" b="0" i="0" kern="1200" dirty="0">
                <a:solidFill>
                  <a:schemeClr val="tx1"/>
                </a:solidFill>
                <a:effectLst/>
                <a:latin typeface="+mn-lt"/>
                <a:ea typeface="+mn-ea"/>
                <a:cs typeface="+mn-cs"/>
              </a:rPr>
              <a:t>, which supplies the storage account resource, and </a:t>
            </a:r>
            <a:r>
              <a:rPr lang="en-US" sz="1200" b="0" i="0" kern="1200" dirty="0" err="1">
                <a:solidFill>
                  <a:schemeClr val="tx1"/>
                </a:solidFill>
                <a:effectLst/>
                <a:latin typeface="+mn-lt"/>
                <a:ea typeface="+mn-ea"/>
                <a:cs typeface="+mn-cs"/>
              </a:rPr>
              <a:t>Microsoft.Web</a:t>
            </a:r>
            <a:r>
              <a:rPr lang="en-US" sz="1200" b="0" i="0" kern="1200" dirty="0">
                <a:solidFill>
                  <a:schemeClr val="tx1"/>
                </a:solidFill>
                <a:effectLst/>
                <a:latin typeface="+mn-lt"/>
                <a:ea typeface="+mn-ea"/>
                <a:cs typeface="+mn-cs"/>
              </a:rPr>
              <a:t>, which supplies resources related to web apps. See </a:t>
            </a:r>
            <a:r>
              <a:rPr lang="en-US" sz="1200" b="0" i="0" u="none" strike="noStrike" kern="1200" dirty="0">
                <a:solidFill>
                  <a:schemeClr val="tx1"/>
                </a:solidFill>
                <a:effectLst/>
                <a:latin typeface="+mn-lt"/>
                <a:ea typeface="+mn-ea"/>
                <a:cs typeface="+mn-cs"/>
                <a:hlinkClick r:id="rId4"/>
              </a:rPr>
              <a:t>Resource providers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Manager template</a:t>
            </a:r>
            <a:r>
              <a:rPr lang="en-US" sz="1200" b="0" i="0" kern="1200" dirty="0">
                <a:solidFill>
                  <a:schemeClr val="tx1"/>
                </a:solidFill>
                <a:effectLst/>
                <a:latin typeface="+mn-lt"/>
                <a:ea typeface="+mn-ea"/>
                <a:cs typeface="+mn-cs"/>
              </a:rPr>
              <a:t> - A JavaScript Object Notation (JSON) file that defines one or more resources to deploy to a resource group. It also defines the dependencies between the deployed resources. The template can be used to deploy the resources consistently and repeatedly. See </a:t>
            </a:r>
            <a:r>
              <a:rPr lang="en-US" sz="1200" b="0" i="0" u="none" strike="noStrike" kern="1200" dirty="0">
                <a:solidFill>
                  <a:schemeClr val="tx1"/>
                </a:solidFill>
                <a:effectLst/>
                <a:latin typeface="+mn-lt"/>
                <a:ea typeface="+mn-ea"/>
                <a:cs typeface="+mn-cs"/>
                <a:hlinkClick r:id="rId5"/>
              </a:rPr>
              <a:t>Template deployment</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declarative syntax</a:t>
            </a:r>
            <a:r>
              <a:rPr lang="en-US" sz="1200" b="0" i="0" kern="1200" dirty="0">
                <a:solidFill>
                  <a:schemeClr val="tx1"/>
                </a:solidFill>
                <a:effectLst/>
                <a:latin typeface="+mn-lt"/>
                <a:ea typeface="+mn-ea"/>
                <a:cs typeface="+mn-cs"/>
              </a:rPr>
              <a:t>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41</a:t>
            </a:fld>
            <a:endParaRPr lang="en-US" dirty="0"/>
          </a:p>
        </p:txBody>
      </p:sp>
    </p:spTree>
    <p:extLst>
      <p:ext uri="{BB962C8B-B14F-4D97-AF65-F5344CB8AC3E}">
        <p14:creationId xmlns:p14="http://schemas.microsoft.com/office/powerpoint/2010/main" val="6588513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https://docs.microsoft.com/en-us/azure/azure-resource-manager/resource-group-authoring-templates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42</a:t>
            </a:fld>
            <a:endParaRPr lang="en-US" dirty="0"/>
          </a:p>
        </p:txBody>
      </p:sp>
    </p:spTree>
    <p:extLst>
      <p:ext uri="{BB962C8B-B14F-4D97-AF65-F5344CB8AC3E}">
        <p14:creationId xmlns:p14="http://schemas.microsoft.com/office/powerpoint/2010/main" val="34162250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43</a:t>
            </a:fld>
            <a:endParaRPr lang="en-US" dirty="0"/>
          </a:p>
        </p:txBody>
      </p:sp>
    </p:spTree>
    <p:extLst>
      <p:ext uri="{BB962C8B-B14F-4D97-AF65-F5344CB8AC3E}">
        <p14:creationId xmlns:p14="http://schemas.microsoft.com/office/powerpoint/2010/main" val="12886665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dirty="0" err="1"/>
              <a:t>AzureRmResourceGroupDeployment</a:t>
            </a:r>
            <a:r>
              <a:rPr lang="en-US" dirty="0"/>
              <a:t> -Mode Complete -Name </a:t>
            </a:r>
            <a:r>
              <a:rPr lang="en-US" dirty="0" err="1"/>
              <a:t>ExampleDeployment</a:t>
            </a:r>
            <a:r>
              <a:rPr lang="en-US" dirty="0"/>
              <a:t> ` -</a:t>
            </a:r>
            <a:r>
              <a:rPr lang="en-US" dirty="0" err="1"/>
              <a:t>ResourceGroupName</a:t>
            </a:r>
            <a:r>
              <a:rPr lang="en-US" dirty="0"/>
              <a:t> </a:t>
            </a:r>
            <a:r>
              <a:rPr lang="en-US" dirty="0" err="1"/>
              <a:t>ExampleResourceGroup</a:t>
            </a:r>
            <a:r>
              <a:rPr lang="en-US" dirty="0"/>
              <a:t> -</a:t>
            </a:r>
            <a:r>
              <a:rPr lang="en-US" dirty="0" err="1"/>
              <a:t>TemplateFile</a:t>
            </a:r>
            <a:r>
              <a:rPr lang="en-US" dirty="0"/>
              <a:t> c:\MyTemplates\storage.json </a:t>
            </a:r>
          </a:p>
        </p:txBody>
      </p:sp>
      <p:sp>
        <p:nvSpPr>
          <p:cNvPr id="4" name="Slide Number Placeholder 3"/>
          <p:cNvSpPr>
            <a:spLocks noGrp="1"/>
          </p:cNvSpPr>
          <p:nvPr>
            <p:ph type="sldNum" sz="quarter" idx="10"/>
          </p:nvPr>
        </p:nvSpPr>
        <p:spPr/>
        <p:txBody>
          <a:bodyPr/>
          <a:lstStyle/>
          <a:p>
            <a:fld id="{3AB32C7E-D9C3-40D4-8B5C-4BFC5FA60907}" type="slidenum">
              <a:rPr lang="en-US" smtClean="0"/>
              <a:t>44</a:t>
            </a:fld>
            <a:endParaRPr lang="en-US" dirty="0"/>
          </a:p>
        </p:txBody>
      </p:sp>
    </p:spTree>
    <p:extLst>
      <p:ext uri="{BB962C8B-B14F-4D97-AF65-F5344CB8AC3E}">
        <p14:creationId xmlns:p14="http://schemas.microsoft.com/office/powerpoint/2010/main" val="7910732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parameters section of the template, you specify which values you can input when deploying the resources. These parameter values enable you to customize the deployment by providing values that are tailored for a particular environment (such as dev, test, and production). You do not have to provide parameters in your template, but without parameters your template would always deploy the same resources with the same names, locations, and properties.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45</a:t>
            </a:fld>
            <a:endParaRPr lang="en-US" dirty="0"/>
          </a:p>
        </p:txBody>
      </p:sp>
    </p:spTree>
    <p:extLst>
      <p:ext uri="{BB962C8B-B14F-4D97-AF65-F5344CB8AC3E}">
        <p14:creationId xmlns:p14="http://schemas.microsoft.com/office/powerpoint/2010/main" val="37824042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46</a:t>
            </a:fld>
            <a:endParaRPr lang="en-US" dirty="0"/>
          </a:p>
        </p:txBody>
      </p:sp>
    </p:spTree>
    <p:extLst>
      <p:ext uri="{BB962C8B-B14F-4D97-AF65-F5344CB8AC3E}">
        <p14:creationId xmlns:p14="http://schemas.microsoft.com/office/powerpoint/2010/main" val="2849677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https://docs.microsoft.com/en-us/azure/azure-resource-manager/resource-manager-template-best-practices#variables</a:t>
            </a:r>
            <a:r>
              <a:rPr lang="en-US" sz="1200" dirty="0"/>
              <a:t> </a:t>
            </a:r>
          </a:p>
          <a:p>
            <a:r>
              <a:rPr lang="en-US" dirty="0"/>
              <a:t> </a:t>
            </a:r>
          </a:p>
        </p:txBody>
      </p:sp>
      <p:sp>
        <p:nvSpPr>
          <p:cNvPr id="4" name="Slide Number Placeholder 3"/>
          <p:cNvSpPr>
            <a:spLocks noGrp="1"/>
          </p:cNvSpPr>
          <p:nvPr>
            <p:ph type="sldNum" sz="quarter" idx="10"/>
          </p:nvPr>
        </p:nvSpPr>
        <p:spPr/>
        <p:txBody>
          <a:bodyPr/>
          <a:lstStyle/>
          <a:p>
            <a:fld id="{3AB32C7E-D9C3-40D4-8B5C-4BFC5FA60907}" type="slidenum">
              <a:rPr lang="en-US" smtClean="0"/>
              <a:t>47</a:t>
            </a:fld>
            <a:endParaRPr lang="en-US" dirty="0"/>
          </a:p>
        </p:txBody>
      </p:sp>
    </p:spTree>
    <p:extLst>
      <p:ext uri="{BB962C8B-B14F-4D97-AF65-F5344CB8AC3E}">
        <p14:creationId xmlns:p14="http://schemas.microsoft.com/office/powerpoint/2010/main" val="32749343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48</a:t>
            </a:fld>
            <a:endParaRPr lang="en-US" dirty="0"/>
          </a:p>
        </p:txBody>
      </p:sp>
    </p:spTree>
    <p:extLst>
      <p:ext uri="{BB962C8B-B14F-4D97-AF65-F5344CB8AC3E}">
        <p14:creationId xmlns:p14="http://schemas.microsoft.com/office/powerpoint/2010/main" val="6106494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https://docs.microsoft.com/en-us/azure/azure-resource-manager/resource-group-define-dependencies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49</a:t>
            </a:fld>
            <a:endParaRPr lang="en-US" dirty="0"/>
          </a:p>
        </p:txBody>
      </p:sp>
    </p:spTree>
    <p:extLst>
      <p:ext uri="{BB962C8B-B14F-4D97-AF65-F5344CB8AC3E}">
        <p14:creationId xmlns:p14="http://schemas.microsoft.com/office/powerpoint/2010/main" val="3706700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6/19/2018 2:57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5</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50</a:t>
            </a:fld>
            <a:endParaRPr lang="en-US" dirty="0"/>
          </a:p>
        </p:txBody>
      </p:sp>
    </p:spTree>
    <p:extLst>
      <p:ext uri="{BB962C8B-B14F-4D97-AF65-F5344CB8AC3E}">
        <p14:creationId xmlns:p14="http://schemas.microsoft.com/office/powerpoint/2010/main" val="388962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51</a:t>
            </a:fld>
            <a:endParaRPr lang="en-US" dirty="0"/>
          </a:p>
        </p:txBody>
      </p:sp>
    </p:spTree>
    <p:extLst>
      <p:ext uri="{BB962C8B-B14F-4D97-AF65-F5344CB8AC3E}">
        <p14:creationId xmlns:p14="http://schemas.microsoft.com/office/powerpoint/2010/main" val="40185180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52</a:t>
            </a:fld>
            <a:endParaRPr lang="en-US" dirty="0"/>
          </a:p>
        </p:txBody>
      </p:sp>
    </p:spTree>
    <p:extLst>
      <p:ext uri="{BB962C8B-B14F-4D97-AF65-F5344CB8AC3E}">
        <p14:creationId xmlns:p14="http://schemas.microsoft.com/office/powerpoint/2010/main" val="2192484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53</a:t>
            </a:fld>
            <a:endParaRPr lang="en-US" dirty="0"/>
          </a:p>
        </p:txBody>
      </p:sp>
    </p:spTree>
    <p:extLst>
      <p:ext uri="{BB962C8B-B14F-4D97-AF65-F5344CB8AC3E}">
        <p14:creationId xmlns:p14="http://schemas.microsoft.com/office/powerpoint/2010/main" val="41852431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54</a:t>
            </a:fld>
            <a:endParaRPr lang="en-US" dirty="0"/>
          </a:p>
        </p:txBody>
      </p:sp>
    </p:spTree>
    <p:extLst>
      <p:ext uri="{BB962C8B-B14F-4D97-AF65-F5344CB8AC3E}">
        <p14:creationId xmlns:p14="http://schemas.microsoft.com/office/powerpoint/2010/main" val="41699487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6/19/2018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1916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56</a:t>
            </a:fld>
            <a:endParaRPr lang="en-US" dirty="0"/>
          </a:p>
        </p:txBody>
      </p:sp>
    </p:spTree>
    <p:extLst>
      <p:ext uri="{BB962C8B-B14F-4D97-AF65-F5344CB8AC3E}">
        <p14:creationId xmlns:p14="http://schemas.microsoft.com/office/powerpoint/2010/main" val="12926599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57</a:t>
            </a:fld>
            <a:endParaRPr lang="en-US" dirty="0"/>
          </a:p>
        </p:txBody>
      </p:sp>
    </p:spTree>
    <p:extLst>
      <p:ext uri="{BB962C8B-B14F-4D97-AF65-F5344CB8AC3E}">
        <p14:creationId xmlns:p14="http://schemas.microsoft.com/office/powerpoint/2010/main" val="24507392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https://docs.microsoft.com/en-us/azure/azure-resource-manager/resource-group-template-deploy</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58</a:t>
            </a:fld>
            <a:endParaRPr lang="en-US" dirty="0"/>
          </a:p>
        </p:txBody>
      </p:sp>
    </p:spTree>
    <p:extLst>
      <p:ext uri="{BB962C8B-B14F-4D97-AF65-F5344CB8AC3E}">
        <p14:creationId xmlns:p14="http://schemas.microsoft.com/office/powerpoint/2010/main" val="15708672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59</a:t>
            </a:fld>
            <a:endParaRPr lang="en-US" dirty="0"/>
          </a:p>
        </p:txBody>
      </p:sp>
    </p:spTree>
    <p:extLst>
      <p:ext uri="{BB962C8B-B14F-4D97-AF65-F5344CB8AC3E}">
        <p14:creationId xmlns:p14="http://schemas.microsoft.com/office/powerpoint/2010/main" val="577806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6</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60</a:t>
            </a:fld>
            <a:endParaRPr lang="en-US" dirty="0"/>
          </a:p>
        </p:txBody>
      </p:sp>
    </p:spTree>
    <p:extLst>
      <p:ext uri="{BB962C8B-B14F-4D97-AF65-F5344CB8AC3E}">
        <p14:creationId xmlns:p14="http://schemas.microsoft.com/office/powerpoint/2010/main" val="38905862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Datacenters will be in close geo proximity to each other – separate buildings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Regions might have restrictions – </a:t>
            </a:r>
            <a:r>
              <a:rPr kumimoji="0" lang="en-US" sz="2000" b="0" i="0" u="none" strike="noStrike" kern="1200" cap="none" spc="0" normalizeH="0" baseline="0" noProof="0" dirty="0" err="1">
                <a:ln>
                  <a:noFill/>
                </a:ln>
                <a:solidFill>
                  <a:prstClr val="black"/>
                </a:solidFill>
                <a:effectLst/>
                <a:uLnTx/>
                <a:uFillTx/>
                <a:latin typeface="+mn-lt"/>
                <a:ea typeface="+mn-ea"/>
                <a:cs typeface="+mn-cs"/>
              </a:rPr>
              <a:t>eg</a:t>
            </a:r>
            <a:r>
              <a:rPr kumimoji="0" lang="en-US" sz="2000" b="0" i="0" u="none" strike="noStrike" kern="1200" cap="none" spc="0" normalizeH="0" baseline="0" noProof="0" dirty="0">
                <a:ln>
                  <a:noFill/>
                </a:ln>
                <a:solidFill>
                  <a:prstClr val="black"/>
                </a:solidFill>
                <a:effectLst/>
                <a:uLnTx/>
                <a:uFillTx/>
                <a:latin typeface="+mn-lt"/>
                <a:ea typeface="+mn-ea"/>
                <a:cs typeface="+mn-cs"/>
              </a:rPr>
              <a:t>. China -  you might need a billing address in that country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All services might not be available in all regions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3AB32C7E-D9C3-40D4-8B5C-4BFC5FA60907}" type="slidenum">
              <a:rPr lang="en-US" smtClean="0"/>
              <a:t>61</a:t>
            </a:fld>
            <a:endParaRPr lang="en-US" dirty="0"/>
          </a:p>
        </p:txBody>
      </p:sp>
    </p:spTree>
    <p:extLst>
      <p:ext uri="{BB962C8B-B14F-4D97-AF65-F5344CB8AC3E}">
        <p14:creationId xmlns:p14="http://schemas.microsoft.com/office/powerpoint/2010/main" val="18067555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Datacenters are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Region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same geography (such as US, Europe or Asia)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Replicated resources are replicated across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broad geographic outage, one region in the pair is prioritized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Data resides in the same geography as its pair (except Brazil South)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Pairs: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4"/>
              </a:rPr>
              <a:t>https://docs.microsoft.com/en-us/azure/best-practices-availability-paired-regions#what-are-paired-regions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Azure Storage GRS and RA-GRS replicates data from one region to its pair.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8814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segoe-ui_normal"/>
              </a:rPr>
              <a:t>Microsoft Azure Traffic Manager allows you to control the distribution of user traffic for service endpoints in different datacenters. Service endpoints supported by Traffic Manager include Azure VMs, Web Apps, and cloud services. You can also use Traffic Manager with external, non-Azure endpoints.</a:t>
            </a:r>
            <a:r>
              <a:rPr lang="en-US" b="0" i="0" u="none" strike="noStrike" dirty="0">
                <a:solidFill>
                  <a:srgbClr val="6D7079"/>
                </a:solidFill>
                <a:effectLst/>
                <a:latin typeface="Helvetica Neue"/>
              </a:rPr>
              <a:t>+</a:t>
            </a:r>
            <a:endParaRPr lang="en-US" b="0" i="0" dirty="0">
              <a:solidFill>
                <a:srgbClr val="222222"/>
              </a:solidFill>
              <a:effectLst/>
              <a:latin typeface="segoe-ui_normal"/>
            </a:endParaRPr>
          </a:p>
          <a:p>
            <a:pPr algn="l"/>
            <a:r>
              <a:rPr lang="en-US" b="0" i="0" dirty="0">
                <a:solidFill>
                  <a:srgbClr val="222222"/>
                </a:solidFill>
                <a:effectLst/>
                <a:latin typeface="segoe-ui_normal"/>
              </a:rPr>
              <a:t>Traffic Manager uses the Domain Name System (DNS) to direct client requests to the most appropriate endpoint based on a traffic-routing method and the health of the endpoints. Traffic Manager provides a range of </a:t>
            </a:r>
            <a:r>
              <a:rPr lang="en-US" b="0" i="0" u="none" strike="noStrike" dirty="0">
                <a:solidFill>
                  <a:srgbClr val="0078D7"/>
                </a:solidFill>
                <a:effectLst/>
                <a:latin typeface="segoe-ui_normal"/>
                <a:hlinkClick r:id="rId3"/>
              </a:rPr>
              <a:t>traffic-routing methods</a:t>
            </a:r>
            <a:r>
              <a:rPr lang="en-US" b="0" i="0" dirty="0">
                <a:solidFill>
                  <a:srgbClr val="222222"/>
                </a:solidFill>
                <a:effectLst/>
                <a:latin typeface="segoe-ui_normal"/>
              </a:rPr>
              <a:t> and </a:t>
            </a:r>
            <a:r>
              <a:rPr lang="en-US" b="0" i="0" u="none" strike="noStrike" dirty="0">
                <a:solidFill>
                  <a:srgbClr val="0078D7"/>
                </a:solidFill>
                <a:effectLst/>
                <a:latin typeface="segoe-ui_normal"/>
                <a:hlinkClick r:id="rId4"/>
              </a:rPr>
              <a:t>endpoint monitoring options</a:t>
            </a:r>
            <a:r>
              <a:rPr lang="en-US" b="0" i="0" dirty="0">
                <a:solidFill>
                  <a:srgbClr val="222222"/>
                </a:solidFill>
                <a:effectLst/>
                <a:latin typeface="segoe-ui_normal"/>
              </a:rPr>
              <a:t> to suit different application needs and automatic failover models. Traffic Manager is resilient to failure, including the failure of an entire Azure region.</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63</a:t>
            </a:fld>
            <a:endParaRPr lang="en-US" dirty="0"/>
          </a:p>
        </p:txBody>
      </p:sp>
    </p:spTree>
    <p:extLst>
      <p:ext uri="{BB962C8B-B14F-4D97-AF65-F5344CB8AC3E}">
        <p14:creationId xmlns:p14="http://schemas.microsoft.com/office/powerpoint/2010/main" val="34013201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64</a:t>
            </a:fld>
            <a:endParaRPr lang="en-US" dirty="0"/>
          </a:p>
        </p:txBody>
      </p:sp>
    </p:spTree>
    <p:extLst>
      <p:ext uri="{BB962C8B-B14F-4D97-AF65-F5344CB8AC3E}">
        <p14:creationId xmlns:p14="http://schemas.microsoft.com/office/powerpoint/2010/main" val="965128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65</a:t>
            </a:fld>
            <a:endParaRPr lang="en-US" dirty="0"/>
          </a:p>
        </p:txBody>
      </p:sp>
    </p:spTree>
    <p:extLst>
      <p:ext uri="{BB962C8B-B14F-4D97-AF65-F5344CB8AC3E}">
        <p14:creationId xmlns:p14="http://schemas.microsoft.com/office/powerpoint/2010/main" val="3774844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7</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9</a:t>
            </a:fld>
            <a:endParaRPr lang="en-US" dirty="0"/>
          </a:p>
        </p:txBody>
      </p:sp>
    </p:spTree>
    <p:extLst>
      <p:ext uri="{BB962C8B-B14F-4D97-AF65-F5344CB8AC3E}">
        <p14:creationId xmlns:p14="http://schemas.microsoft.com/office/powerpoint/2010/main" val="2235682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3.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Master" Target="../slideMasters/slideMaster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13.xml"/><Relationship Id="rId4" Type="http://schemas.openxmlformats.org/officeDocument/2006/relationships/image" Target="../media/image21.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14.xml"/><Relationship Id="rId5" Type="http://schemas.openxmlformats.org/officeDocument/2006/relationships/image" Target="../media/image29.png"/><Relationship Id="rId4" Type="http://schemas.microsoft.com/office/2007/relationships/hdphoto" Target="../media/hdphoto1.wdp"/></Relationships>
</file>

<file path=ppt/slideLayouts/_rels/slideLayout2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jpg"/><Relationship Id="rId1" Type="http://schemas.openxmlformats.org/officeDocument/2006/relationships/slideMaster" Target="../slideMasters/slideMaster15.xml"/><Relationship Id="rId4" Type="http://schemas.microsoft.com/office/2007/relationships/hdphoto" Target="../media/hdphoto3.wdp"/></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Master" Target="../slideMasters/slideMaster15.xml"/><Relationship Id="rId6" Type="http://schemas.microsoft.com/office/2007/relationships/hdphoto" Target="../media/hdphoto3.wdp"/><Relationship Id="rId5" Type="http://schemas.openxmlformats.org/officeDocument/2006/relationships/image" Target="../media/image37.png"/><Relationship Id="rId4" Type="http://schemas.microsoft.com/office/2007/relationships/hdphoto" Target="../media/hdphoto4.wdp"/></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Master" Target="../slideMasters/slideMaster16.xml"/><Relationship Id="rId5" Type="http://schemas.microsoft.com/office/2007/relationships/hdphoto" Target="../media/hdphoto3.wdp"/><Relationship Id="rId4" Type="http://schemas.openxmlformats.org/officeDocument/2006/relationships/image" Target="../media/image37.png"/></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6/19/2018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‹Nº›</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49856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783925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308565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0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66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82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85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495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703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6/19/2018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‹Nº›</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75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8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6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634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85676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767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269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31" bIns="89631"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9375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‹Nº›</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7556" bIns="10755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52076470"/>
      </p:ext>
    </p:extLst>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8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5754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9573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09" indent="0">
              <a:buNone/>
              <a:defRPr/>
            </a:lvl3pPr>
            <a:lvl4pPr marL="448018" indent="0">
              <a:buNone/>
              <a:defRPr/>
            </a:lvl4pPr>
            <a:lvl5pPr marL="67202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76361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916549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722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89631" bIns="89631"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61" tIns="143408" rIns="179261" bIns="143408">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5407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95708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80557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‹Nº›</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69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3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9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936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6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32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3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1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45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0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‹Nº›</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128192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6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257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282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66523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0195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76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3451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4224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‹Nº›</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520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fld id="{72D4B4F5-9F56-4AF2-B8FC-381E478EDD58}" type="datetimeFigureOut">
              <a:rPr lang="en-US" smtClean="0">
                <a:solidFill>
                  <a:srgbClr val="505050"/>
                </a:solidFill>
              </a:rPr>
              <a:pPr defTabSz="914400"/>
              <a:t>6/19/2018</a:t>
            </a:fld>
            <a:endParaRPr lang="en-US">
              <a:solidFill>
                <a:srgbClr val="505050"/>
              </a:solidFill>
            </a:endParaRPr>
          </a:p>
        </p:txBody>
      </p:sp>
      <p:sp>
        <p:nvSpPr>
          <p:cNvPr id="3" name="Footer Placeholder 2"/>
          <p:cNvSpPr>
            <a:spLocks noGrp="1"/>
          </p:cNvSpPr>
          <p:nvPr>
            <p:ph type="ftr" sz="quarter" idx="11"/>
          </p:nvPr>
        </p:nvSpPr>
        <p:spPr/>
        <p:txBody>
          <a:bodyPr/>
          <a:lstStyle/>
          <a:p>
            <a:pPr defTabSz="91440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400"/>
            <a:fld id="{5BC923CD-E977-4E78-9161-C57CCFBF0D9F}" type="slidenum">
              <a:rPr lang="en-US" smtClean="0">
                <a:solidFill>
                  <a:srgbClr val="505050"/>
                </a:solidFill>
              </a:rPr>
              <a:pPr defTabSz="914400"/>
              <a:t>‹Nº›</a:t>
            </a:fld>
            <a:endParaRPr lang="en-US">
              <a:solidFill>
                <a:srgbClr val="505050"/>
              </a:solidFill>
            </a:endParaRPr>
          </a:p>
        </p:txBody>
      </p:sp>
    </p:spTree>
    <p:extLst>
      <p:ext uri="{BB962C8B-B14F-4D97-AF65-F5344CB8AC3E}">
        <p14:creationId xmlns:p14="http://schemas.microsoft.com/office/powerpoint/2010/main" val="153972557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‹Nº›</a:t>
            </a:fld>
            <a:endParaRPr lang="en-US"/>
          </a:p>
        </p:txBody>
      </p:sp>
    </p:spTree>
    <p:extLst>
      <p:ext uri="{BB962C8B-B14F-4D97-AF65-F5344CB8AC3E}">
        <p14:creationId xmlns:p14="http://schemas.microsoft.com/office/powerpoint/2010/main" val="390669342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‹Nº›</a:t>
            </a:fld>
            <a:endParaRPr lang="en-US"/>
          </a:p>
        </p:txBody>
      </p:sp>
    </p:spTree>
    <p:extLst>
      <p:ext uri="{BB962C8B-B14F-4D97-AF65-F5344CB8AC3E}">
        <p14:creationId xmlns:p14="http://schemas.microsoft.com/office/powerpoint/2010/main" val="371895624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‹Nº›</a:t>
            </a:fld>
            <a:endParaRPr lang="en-US"/>
          </a:p>
        </p:txBody>
      </p:sp>
    </p:spTree>
    <p:extLst>
      <p:ext uri="{BB962C8B-B14F-4D97-AF65-F5344CB8AC3E}">
        <p14:creationId xmlns:p14="http://schemas.microsoft.com/office/powerpoint/2010/main" val="292150124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‹Nº›</a:t>
            </a:fld>
            <a:endParaRPr lang="en-US"/>
          </a:p>
        </p:txBody>
      </p:sp>
    </p:spTree>
    <p:extLst>
      <p:ext uri="{BB962C8B-B14F-4D97-AF65-F5344CB8AC3E}">
        <p14:creationId xmlns:p14="http://schemas.microsoft.com/office/powerpoint/2010/main" val="320339210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‹Nº›</a:t>
            </a:fld>
            <a:endParaRPr lang="en-US"/>
          </a:p>
        </p:txBody>
      </p:sp>
    </p:spTree>
    <p:extLst>
      <p:ext uri="{BB962C8B-B14F-4D97-AF65-F5344CB8AC3E}">
        <p14:creationId xmlns:p14="http://schemas.microsoft.com/office/powerpoint/2010/main" val="343830795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‹Nº›</a:t>
            </a:fld>
            <a:endParaRPr lang="en-US"/>
          </a:p>
        </p:txBody>
      </p:sp>
    </p:spTree>
    <p:extLst>
      <p:ext uri="{BB962C8B-B14F-4D97-AF65-F5344CB8AC3E}">
        <p14:creationId xmlns:p14="http://schemas.microsoft.com/office/powerpoint/2010/main" val="173249030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‹Nº›</a:t>
            </a:fld>
            <a:endParaRPr lang="en-US"/>
          </a:p>
        </p:txBody>
      </p:sp>
    </p:spTree>
    <p:extLst>
      <p:ext uri="{BB962C8B-B14F-4D97-AF65-F5344CB8AC3E}">
        <p14:creationId xmlns:p14="http://schemas.microsoft.com/office/powerpoint/2010/main" val="263502189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‹Nº›</a:t>
            </a:fld>
            <a:endParaRPr lang="en-US"/>
          </a:p>
        </p:txBody>
      </p:sp>
    </p:spTree>
    <p:extLst>
      <p:ext uri="{BB962C8B-B14F-4D97-AF65-F5344CB8AC3E}">
        <p14:creationId xmlns:p14="http://schemas.microsoft.com/office/powerpoint/2010/main" val="3948390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11314174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‹Nº›</a:t>
            </a:fld>
            <a:endParaRPr lang="en-US"/>
          </a:p>
        </p:txBody>
      </p:sp>
    </p:spTree>
    <p:extLst>
      <p:ext uri="{BB962C8B-B14F-4D97-AF65-F5344CB8AC3E}">
        <p14:creationId xmlns:p14="http://schemas.microsoft.com/office/powerpoint/2010/main" val="91932796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‹Nº›</a:t>
            </a:fld>
            <a:endParaRPr lang="en-US"/>
          </a:p>
        </p:txBody>
      </p:sp>
    </p:spTree>
    <p:extLst>
      <p:ext uri="{BB962C8B-B14F-4D97-AF65-F5344CB8AC3E}">
        <p14:creationId xmlns:p14="http://schemas.microsoft.com/office/powerpoint/2010/main" val="219072284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‹Nº›</a:t>
            </a:fld>
            <a:endParaRPr lang="en-US"/>
          </a:p>
        </p:txBody>
      </p:sp>
    </p:spTree>
    <p:extLst>
      <p:ext uri="{BB962C8B-B14F-4D97-AF65-F5344CB8AC3E}">
        <p14:creationId xmlns:p14="http://schemas.microsoft.com/office/powerpoint/2010/main" val="8230027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8729670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377840919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3237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6673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450656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0781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548648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14997260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47106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52907274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059244135"/>
      </p:ext>
    </p:extLst>
  </p:cSld>
  <p:clrMapOvr>
    <a:overrideClrMapping bg1="lt1" tx1="dk1" bg2="lt2" tx2="dk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99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220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150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16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458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2900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27856620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42952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441828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84301114"/>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4131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63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420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22652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135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066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80993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24577100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7765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6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7981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4340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22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6/19/2018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‹Nº›</a:t>
            </a:fld>
            <a:endParaRPr lang="en-US"/>
          </a:p>
        </p:txBody>
      </p:sp>
    </p:spTree>
    <p:extLst>
      <p:ext uri="{BB962C8B-B14F-4D97-AF65-F5344CB8AC3E}">
        <p14:creationId xmlns:p14="http://schemas.microsoft.com/office/powerpoint/2010/main" val="181005186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6/19/2018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6/19/2018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6/19/2018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6/19/2018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36888923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6/19/2018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6/19/2018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6/19/2018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6/19/2018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6/19/2018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6/19/2018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6/19/2018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104191579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41512495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386440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390316253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37465710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11518079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79677645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123067316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335512932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320883348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24966247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200948123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27086052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18458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25111523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147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6/19/2018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‹Nº›</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7642028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6/19/2018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‹Nº›</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8735843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6/19/2018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‹Nº›</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4051235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6/19/2018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‹Nº›</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6834865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6/19/2018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‹Nº›</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0864153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6/19/2018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‹Nº›</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309159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6/19/2018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67908843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6/19/2018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‹Nº›</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3285134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6/19/2018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‹Nº›</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0033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25991078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6/19/2018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‹Nº›</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145713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6/19/2018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‹Nº›</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4421901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6/19/2018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‹Nº›</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3401532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690566253"/>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41476637"/>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717274627"/>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73758910"/>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66492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92665972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68078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23858605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898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4489174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5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073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8702371"/>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979976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0448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613879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4334278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2716981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27197440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393674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0155948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64063903"/>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6545103"/>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547528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71717850"/>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8896089"/>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49017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4967515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42096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3140205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8237919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372670"/>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83021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39866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86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263678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313603462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040879"/>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06842319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7007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88789662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57467393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884627474"/>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2232114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99584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400519167"/>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8616040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34830223"/>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204137699"/>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71841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55" tIns="393155" rIns="146290" bIns="91432"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55" bIns="393155"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5125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9064819"/>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8619999"/>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9301422"/>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973847993"/>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626237"/>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35064561"/>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179171470"/>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3429482"/>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61950379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836321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5097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62468212"/>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60517354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6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42631067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537445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3037359"/>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26719375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395243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4407414"/>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08798714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349682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9877705"/>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2364590594"/>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445738"/>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1385604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050642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573320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28791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61776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645473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7254476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7113386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0504799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33457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492456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7269308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12479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3065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282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5139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4651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07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6636144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95752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‹Nº›</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895609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96210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0387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26090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04634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601499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27864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913386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61262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422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‹Nº›</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8481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21063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4495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8794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9062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4264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378104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5062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8601314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52380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‹Nº›</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0312715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1150632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4"/>
            <a:ext cx="5840165"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79261" tIns="143408" rIns="179261" bIns="143408"/>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61" tIns="143408" rIns="179261" bIns="143408"/>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8"/>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79261" tIns="143408" rIns="179261" bIns="143408"/>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0426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8"/>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7609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1335" tIns="107556" rIns="161335" bIns="10755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61" tIns="143408" rIns="179261" bIns="143408"/>
          <a:lstStyle>
            <a:lvl1pPr marL="0" indent="0" algn="r">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61" tIns="143408" rIns="179261" bIns="143408" anchor="b"/>
          <a:lstStyle>
            <a:lvl1pPr marL="0" indent="0" algn="l">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4"/>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98786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76" indent="0">
              <a:buNone/>
              <a:defRPr/>
            </a:lvl2pPr>
            <a:lvl3pPr marL="448151" indent="0">
              <a:buNone/>
              <a:defRPr/>
            </a:lvl3pPr>
            <a:lvl4pPr marL="672227" indent="0">
              <a:buNone/>
              <a:defRPr/>
            </a:lvl4pPr>
            <a:lvl5pPr marL="89630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74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8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9" indent="0">
              <a:buFont typeface="Wingdings" panose="05000000000000000000" pitchFamily="2" charset="2"/>
              <a:buNone/>
              <a:defRPr sz="2400" b="0"/>
            </a:lvl2pPr>
            <a:lvl3pPr marL="441926" indent="0">
              <a:buFont typeface="Wingdings" panose="05000000000000000000" pitchFamily="2" charset="2"/>
              <a:buNone/>
              <a:tabLst/>
              <a:defRPr sz="2200" b="0"/>
            </a:lvl3pPr>
            <a:lvl4pPr marL="639548" indent="0">
              <a:buFont typeface="Wingdings" panose="05000000000000000000" pitchFamily="2" charset="2"/>
              <a:buNone/>
              <a:defRPr sz="2200" b="0"/>
            </a:lvl4pPr>
            <a:lvl5pPr marL="83717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7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9" marR="0" lvl="0" indent="-504169" algn="l" defTabSz="914281" rtl="0" eaLnBrk="1" fontAlgn="auto" latinLnBrk="0" hangingPunct="1">
              <a:lnSpc>
                <a:spcPct val="90000"/>
              </a:lnSpc>
              <a:spcBef>
                <a:spcPts val="1200"/>
              </a:spcBef>
              <a:spcAft>
                <a:spcPts val="0"/>
              </a:spcAft>
              <a:buClr>
                <a:schemeClr val="tx1"/>
              </a:buClr>
              <a:buSzPct val="90000"/>
              <a:tabLst/>
            </a:pPr>
            <a:r>
              <a:rPr lang="en-US"/>
              <a:t>Edit Master text styles</a:t>
            </a:r>
          </a:p>
          <a:p>
            <a:pPr marL="504169" marR="0" lvl="1" indent="-504169" algn="l" defTabSz="914281" rtl="0" eaLnBrk="1" fontAlgn="auto" latinLnBrk="0" hangingPunct="1">
              <a:lnSpc>
                <a:spcPct val="90000"/>
              </a:lnSpc>
              <a:spcBef>
                <a:spcPts val="1200"/>
              </a:spcBef>
              <a:spcAft>
                <a:spcPts val="0"/>
              </a:spcAft>
              <a:buClr>
                <a:schemeClr val="tx1"/>
              </a:buClr>
              <a:buSzPct val="90000"/>
              <a:tabLst/>
            </a:pPr>
            <a:r>
              <a:rPr lang="en-US"/>
              <a:t>Second level</a:t>
            </a:r>
          </a:p>
          <a:p>
            <a:pPr marL="504169" marR="0" lvl="2" indent="-504169" algn="l" defTabSz="914281" rtl="0" eaLnBrk="1" fontAlgn="auto" latinLnBrk="0" hangingPunct="1">
              <a:lnSpc>
                <a:spcPct val="90000"/>
              </a:lnSpc>
              <a:spcBef>
                <a:spcPts val="1200"/>
              </a:spcBef>
              <a:spcAft>
                <a:spcPts val="0"/>
              </a:spcAft>
              <a:buClr>
                <a:schemeClr val="tx1"/>
              </a:buClr>
              <a:buSzPct val="90000"/>
              <a:tabLst/>
            </a:pPr>
            <a:r>
              <a:rPr lang="en-US"/>
              <a:t>Third level</a:t>
            </a:r>
          </a:p>
          <a:p>
            <a:pPr marL="504169" marR="0" lvl="3" indent="-504169" algn="l" defTabSz="914281" rtl="0" eaLnBrk="1" fontAlgn="auto" latinLnBrk="0" hangingPunct="1">
              <a:lnSpc>
                <a:spcPct val="90000"/>
              </a:lnSpc>
              <a:spcBef>
                <a:spcPts val="1200"/>
              </a:spcBef>
              <a:spcAft>
                <a:spcPts val="0"/>
              </a:spcAft>
              <a:buClr>
                <a:schemeClr val="tx1"/>
              </a:buClr>
              <a:buSzPct val="90000"/>
              <a:tabLst/>
            </a:pPr>
            <a:r>
              <a:rPr lang="en-US"/>
              <a:t>Fourth level</a:t>
            </a:r>
          </a:p>
          <a:p>
            <a:pPr marL="504169" marR="0" lvl="4" indent="-504169" algn="l" defTabSz="91428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0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7" indent="-227187">
              <a:spcBef>
                <a:spcPts val="1200"/>
              </a:spcBef>
              <a:buClr>
                <a:schemeClr val="tx1"/>
              </a:buClr>
              <a:buFont typeface="Wingdings" panose="05000000000000000000" pitchFamily="2" charset="2"/>
              <a:buChar char=""/>
              <a:defRPr sz="2900" b="0">
                <a:latin typeface="+mn-lt"/>
              </a:defRPr>
            </a:lvl1pPr>
            <a:lvl2pPr marL="418586" indent="-168056">
              <a:buFont typeface="Wingdings" panose="05000000000000000000" pitchFamily="2" charset="2"/>
              <a:buChar char=""/>
              <a:defRPr sz="2400" b="0"/>
            </a:lvl2pPr>
            <a:lvl3pPr marL="627101" indent="-185174">
              <a:buFont typeface="Wingdings" panose="05000000000000000000" pitchFamily="2" charset="2"/>
              <a:buChar char=""/>
              <a:tabLst/>
              <a:defRPr sz="2200" b="0"/>
            </a:lvl3pPr>
            <a:lvl4pPr marL="812274" indent="-172726">
              <a:buFont typeface="Wingdings" panose="05000000000000000000" pitchFamily="2" charset="2"/>
              <a:buChar char=""/>
              <a:defRPr sz="2200" b="0"/>
            </a:lvl4pPr>
            <a:lvl5pPr marL="1003671" indent="-16650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281651" indent="-281651">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43" indent="-336114">
              <a:defRPr lang="en-US" sz="2400" b="0" kern="1200" spc="0" baseline="0" dirty="0">
                <a:gradFill>
                  <a:gsLst>
                    <a:gs pos="1250">
                      <a:schemeClr val="tx1"/>
                    </a:gs>
                    <a:gs pos="100000">
                      <a:schemeClr val="tx1"/>
                    </a:gs>
                  </a:gsLst>
                  <a:lin ang="5400000" scaled="0"/>
                </a:gradFill>
                <a:latin typeface="+mn-lt"/>
                <a:ea typeface="+mn-ea"/>
                <a:cs typeface="+mn-cs"/>
              </a:defRPr>
            </a:lvl2pPr>
            <a:lvl3pPr marL="778040" indent="-33611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61" indent="-336114">
              <a:defRPr lang="en-US" sz="2200" b="0" kern="1200" spc="0" baseline="0" dirty="0">
                <a:gradFill>
                  <a:gsLst>
                    <a:gs pos="1250">
                      <a:schemeClr val="tx1"/>
                    </a:gs>
                    <a:gs pos="100000">
                      <a:schemeClr val="tx1"/>
                    </a:gs>
                  </a:gsLst>
                  <a:lin ang="5400000" scaled="0"/>
                </a:gradFill>
                <a:latin typeface="+mn-lt"/>
                <a:ea typeface="+mn-ea"/>
                <a:cs typeface="+mn-cs"/>
              </a:defRPr>
            </a:lvl4pPr>
            <a:lvl5pPr marL="1173285" indent="-33611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7" marR="0" lvl="0"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7" marR="0" lvl="1"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7" marR="0" lvl="2"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7" marR="0" lvl="3"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7" marR="0" lvl="4"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6/19/2018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‹Nº›</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1" bIns="89631"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1" bIns="89631"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1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56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14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35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63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61" tIns="143408" rIns="179261" bIns="143408" rtlCol="0" anchor="ctr">
            <a:spAutoFit/>
          </a:bodyPr>
          <a:lstStyle/>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281">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1334622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16"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7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8"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457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6/19/2018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‹Nº›</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223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23" bIns="89623"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79244" tIns="143394" rIns="179244" bIns="143394">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780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20"/>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3" y="3878574"/>
            <a:ext cx="7171337" cy="1792326"/>
          </a:xfrm>
          <a:noFill/>
        </p:spPr>
        <p:txBody>
          <a:bodyPr tIns="107546" bIns="10754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83389163"/>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9428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999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0155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1"/>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88" indent="0">
              <a:buNone/>
              <a:defRPr/>
            </a:lvl3pPr>
            <a:lvl4pPr marL="447976" indent="0">
              <a:buNone/>
              <a:defRPr/>
            </a:lvl4pPr>
            <a:lvl5pPr marL="67196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4759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8270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937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89623" bIns="89623"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44" tIns="143394" rIns="179244" bIns="143394">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9036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3" Type="http://schemas.openxmlformats.org/officeDocument/2006/relationships/slideLayout" Target="../slideLayouts/slideLayout175.xml"/><Relationship Id="rId21" Type="http://schemas.openxmlformats.org/officeDocument/2006/relationships/slideLayout" Target="../slideLayouts/slideLayout193.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image" Target="../media/image4.emf"/><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theme" Target="../theme/theme10.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3.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theme" Target="../theme/theme11.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0" Type="http://schemas.openxmlformats.org/officeDocument/2006/relationships/slideLayout" Target="../slideLayouts/slideLayout205.xml"/><Relationship Id="rId4" Type="http://schemas.openxmlformats.org/officeDocument/2006/relationships/slideLayout" Target="../slideLayouts/slideLayout199.xml"/><Relationship Id="rId9" Type="http://schemas.openxmlformats.org/officeDocument/2006/relationships/slideLayout" Target="../slideLayouts/slideLayout20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4.xml"/><Relationship Id="rId3" Type="http://schemas.openxmlformats.org/officeDocument/2006/relationships/slideLayout" Target="../slideLayouts/slideLayout209.xml"/><Relationship Id="rId7" Type="http://schemas.openxmlformats.org/officeDocument/2006/relationships/slideLayout" Target="../slideLayouts/slideLayout213.xml"/><Relationship Id="rId12" Type="http://schemas.openxmlformats.org/officeDocument/2006/relationships/theme" Target="../theme/theme12.xml"/><Relationship Id="rId2" Type="http://schemas.openxmlformats.org/officeDocument/2006/relationships/slideLayout" Target="../slideLayouts/slideLayout208.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5" Type="http://schemas.openxmlformats.org/officeDocument/2006/relationships/slideLayout" Target="../slideLayouts/slideLayout211.xml"/><Relationship Id="rId10" Type="http://schemas.openxmlformats.org/officeDocument/2006/relationships/slideLayout" Target="../slideLayouts/slideLayout216.xml"/><Relationship Id="rId4" Type="http://schemas.openxmlformats.org/officeDocument/2006/relationships/slideLayout" Target="../slideLayouts/slideLayout210.xml"/><Relationship Id="rId9" Type="http://schemas.openxmlformats.org/officeDocument/2006/relationships/slideLayout" Target="../slideLayouts/slideLayout21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3" Type="http://schemas.openxmlformats.org/officeDocument/2006/relationships/slideLayout" Target="../slideLayouts/slideLayout220.xml"/><Relationship Id="rId21" Type="http://schemas.openxmlformats.org/officeDocument/2006/relationships/theme" Target="../theme/theme13.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image" Target="../media/image17.png"/><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image" Target="../media/image16.png"/><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image" Target="../media/image15.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26" Type="http://schemas.openxmlformats.org/officeDocument/2006/relationships/slideLayout" Target="../slideLayouts/slideLayout263.xml"/><Relationship Id="rId3" Type="http://schemas.openxmlformats.org/officeDocument/2006/relationships/slideLayout" Target="../slideLayouts/slideLayout240.xml"/><Relationship Id="rId21" Type="http://schemas.openxmlformats.org/officeDocument/2006/relationships/slideLayout" Target="../slideLayouts/slideLayout258.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5" Type="http://schemas.openxmlformats.org/officeDocument/2006/relationships/slideLayout" Target="../slideLayouts/slideLayout262.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29" Type="http://schemas.openxmlformats.org/officeDocument/2006/relationships/slideLayout" Target="../slideLayouts/slideLayout266.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24" Type="http://schemas.openxmlformats.org/officeDocument/2006/relationships/slideLayout" Target="../slideLayouts/slideLayout261.xml"/><Relationship Id="rId32" Type="http://schemas.openxmlformats.org/officeDocument/2006/relationships/image" Target="../media/image26.png"/><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slideLayout" Target="../slideLayouts/slideLayout260.xml"/><Relationship Id="rId28" Type="http://schemas.openxmlformats.org/officeDocument/2006/relationships/slideLayout" Target="../slideLayouts/slideLayout265.xml"/><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31" Type="http://schemas.openxmlformats.org/officeDocument/2006/relationships/theme" Target="../theme/theme14.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slideLayout" Target="../slideLayouts/slideLayout259.xml"/><Relationship Id="rId27" Type="http://schemas.openxmlformats.org/officeDocument/2006/relationships/slideLayout" Target="../slideLayouts/slideLayout264.xml"/><Relationship Id="rId30" Type="http://schemas.openxmlformats.org/officeDocument/2006/relationships/slideLayout" Target="../slideLayouts/slideLayout26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theme" Target="../theme/theme15.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93.xml"/><Relationship Id="rId13" Type="http://schemas.openxmlformats.org/officeDocument/2006/relationships/slideLayout" Target="../slideLayouts/slideLayout298.xml"/><Relationship Id="rId18" Type="http://schemas.openxmlformats.org/officeDocument/2006/relationships/slideLayout" Target="../slideLayouts/slideLayout303.xml"/><Relationship Id="rId3" Type="http://schemas.openxmlformats.org/officeDocument/2006/relationships/slideLayout" Target="../slideLayouts/slideLayout288.xml"/><Relationship Id="rId7" Type="http://schemas.openxmlformats.org/officeDocument/2006/relationships/slideLayout" Target="../slideLayouts/slideLayout292.xml"/><Relationship Id="rId12" Type="http://schemas.openxmlformats.org/officeDocument/2006/relationships/slideLayout" Target="../slideLayouts/slideLayout297.xml"/><Relationship Id="rId17" Type="http://schemas.openxmlformats.org/officeDocument/2006/relationships/slideLayout" Target="../slideLayouts/slideLayout302.xml"/><Relationship Id="rId2" Type="http://schemas.openxmlformats.org/officeDocument/2006/relationships/slideLayout" Target="../slideLayouts/slideLayout287.xml"/><Relationship Id="rId16" Type="http://schemas.openxmlformats.org/officeDocument/2006/relationships/slideLayout" Target="../slideLayouts/slideLayout301.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11" Type="http://schemas.openxmlformats.org/officeDocument/2006/relationships/slideLayout" Target="../slideLayouts/slideLayout296.xml"/><Relationship Id="rId5" Type="http://schemas.openxmlformats.org/officeDocument/2006/relationships/slideLayout" Target="../slideLayouts/slideLayout290.xml"/><Relationship Id="rId15" Type="http://schemas.openxmlformats.org/officeDocument/2006/relationships/slideLayout" Target="../slideLayouts/slideLayout300.xml"/><Relationship Id="rId10" Type="http://schemas.openxmlformats.org/officeDocument/2006/relationships/slideLayout" Target="../slideLayouts/slideLayout295.xml"/><Relationship Id="rId19" Type="http://schemas.openxmlformats.org/officeDocument/2006/relationships/theme" Target="../theme/theme16.xml"/><Relationship Id="rId4" Type="http://schemas.openxmlformats.org/officeDocument/2006/relationships/slideLayout" Target="../slideLayouts/slideLayout289.xml"/><Relationship Id="rId9" Type="http://schemas.openxmlformats.org/officeDocument/2006/relationships/slideLayout" Target="../slideLayouts/slideLayout294.xml"/><Relationship Id="rId14" Type="http://schemas.openxmlformats.org/officeDocument/2006/relationships/slideLayout" Target="../slideLayouts/slideLayout29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41" Type="http://schemas.openxmlformats.org/officeDocument/2006/relationships/slideLayout" Target="../slideLayouts/slideLayout68.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4.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10"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image" Target="../media/image4.emf"/><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5" Type="http://schemas.openxmlformats.org/officeDocument/2006/relationships/slideLayout" Target="../slideLayouts/slideLayout123.xml"/><Relationship Id="rId10" Type="http://schemas.openxmlformats.org/officeDocument/2006/relationships/theme" Target="../theme/theme7.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theme" Target="../theme/theme8.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368406B1-5395-4EAD-BD16-C032EA563FF8}" type="datetimeFigureOut">
              <a:rPr lang="en-US" smtClean="0"/>
              <a:t>6/19/2018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2AD9E620-94DA-46AD-A290-2756EFB5EED5}" type="slidenum">
              <a:rPr lang="en-US" smtClean="0"/>
              <a:t>‹Nº›</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46941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6/19/2018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‹Nº›</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19.06.2018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‹Nº›</a:t>
            </a:fld>
            <a:endParaRPr lang="de-DE">
              <a:solidFill>
                <a:prstClr val="black">
                  <a:tint val="75000"/>
                </a:prstClr>
              </a:solidFill>
            </a:endParaRPr>
          </a:p>
        </p:txBody>
      </p:sp>
    </p:spTree>
    <p:extLst>
      <p:ext uri="{BB962C8B-B14F-4D97-AF65-F5344CB8AC3E}">
        <p14:creationId xmlns:p14="http://schemas.microsoft.com/office/powerpoint/2010/main" val="71654461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6/19/2018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‹Nº›</a:t>
            </a:fld>
            <a:endParaRPr lang="en-US">
              <a:solidFill>
                <a:prstClr val="black">
                  <a:tint val="75000"/>
                </a:prstClr>
              </a:solidFill>
            </a:endParaRPr>
          </a:p>
        </p:txBody>
      </p:sp>
    </p:spTree>
    <p:extLst>
      <p:ext uri="{BB962C8B-B14F-4D97-AF65-F5344CB8AC3E}">
        <p14:creationId xmlns:p14="http://schemas.microsoft.com/office/powerpoint/2010/main" val="50253597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1" r:id="rId20"/>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4"/>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4"/>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4"/>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2"/>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7257108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2" r:id="rId29"/>
    <p:sldLayoutId id="2147484063" r:id="rId30"/>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393468"/>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746155"/>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19.06.2018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‹Nº›</a:t>
            </a:fld>
            <a:endParaRPr lang="de-DE">
              <a:solidFill>
                <a:prstClr val="black">
                  <a:tint val="75000"/>
                </a:prstClr>
              </a:solidFill>
            </a:endParaRPr>
          </a:p>
        </p:txBody>
      </p:sp>
    </p:spTree>
    <p:extLst>
      <p:ext uri="{BB962C8B-B14F-4D97-AF65-F5344CB8AC3E}">
        <p14:creationId xmlns:p14="http://schemas.microsoft.com/office/powerpoint/2010/main" val="16705617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25" r:id="rId12"/>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D817BCF1-EDE9-46B3-A8B3-659212B54243}" type="datetimeFigureOut">
              <a:rPr lang="en-US" smtClean="0">
                <a:solidFill>
                  <a:srgbClr val="505050">
                    <a:tint val="75000"/>
                  </a:srgbClr>
                </a:solidFill>
              </a:rPr>
              <a:pPr/>
              <a:t>6/19/2018</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CFBCED8A-DE7B-4F20-BCBD-2F1C97F6A900}" type="slidenum">
              <a:rPr lang="en-US" smtClean="0">
                <a:solidFill>
                  <a:srgbClr val="505050">
                    <a:tint val="75000"/>
                  </a:srgbClr>
                </a:solidFill>
              </a:rPr>
              <a:pPr/>
              <a:t>‹Nº›</a:t>
            </a:fld>
            <a:endParaRPr lang="en-US">
              <a:solidFill>
                <a:srgbClr val="505050">
                  <a:tint val="75000"/>
                </a:srgbClr>
              </a:solidFill>
            </a:endParaRPr>
          </a:p>
        </p:txBody>
      </p:sp>
    </p:spTree>
    <p:extLst>
      <p:ext uri="{BB962C8B-B14F-4D97-AF65-F5344CB8AC3E}">
        <p14:creationId xmlns:p14="http://schemas.microsoft.com/office/powerpoint/2010/main" val="21634230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08" tIns="89631" rIns="143408" bIns="8963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3408" tIns="89631" rIns="143408" bIns="89631"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9138285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281"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6"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51"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7"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02"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78"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72"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4"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1" rtl="0" eaLnBrk="1" latinLnBrk="0" hangingPunct="1">
        <a:defRPr sz="1800" kern="1200">
          <a:solidFill>
            <a:schemeClr val="tx1"/>
          </a:solidFill>
          <a:latin typeface="+mn-lt"/>
          <a:ea typeface="+mn-ea"/>
          <a:cs typeface="+mn-cs"/>
        </a:defRPr>
      </a:lvl1pPr>
      <a:lvl2pPr marL="457140" algn="l" defTabSz="914281" rtl="0" eaLnBrk="1" latinLnBrk="0" hangingPunct="1">
        <a:defRPr sz="1800" kern="1200">
          <a:solidFill>
            <a:schemeClr val="tx1"/>
          </a:solidFill>
          <a:latin typeface="+mn-lt"/>
          <a:ea typeface="+mn-ea"/>
          <a:cs typeface="+mn-cs"/>
        </a:defRPr>
      </a:lvl2pPr>
      <a:lvl3pPr marL="914281" algn="l" defTabSz="914281" rtl="0" eaLnBrk="1" latinLnBrk="0" hangingPunct="1">
        <a:defRPr sz="1800" kern="1200">
          <a:solidFill>
            <a:schemeClr val="tx1"/>
          </a:solidFill>
          <a:latin typeface="+mn-lt"/>
          <a:ea typeface="+mn-ea"/>
          <a:cs typeface="+mn-cs"/>
        </a:defRPr>
      </a:lvl3pPr>
      <a:lvl4pPr marL="1371421" algn="l" defTabSz="914281" rtl="0" eaLnBrk="1" latinLnBrk="0" hangingPunct="1">
        <a:defRPr sz="1800" kern="1200">
          <a:solidFill>
            <a:schemeClr val="tx1"/>
          </a:solidFill>
          <a:latin typeface="+mn-lt"/>
          <a:ea typeface="+mn-ea"/>
          <a:cs typeface="+mn-cs"/>
        </a:defRPr>
      </a:lvl4pPr>
      <a:lvl5pPr marL="1828562" algn="l" defTabSz="914281" rtl="0" eaLnBrk="1" latinLnBrk="0" hangingPunct="1">
        <a:defRPr sz="1800" kern="1200">
          <a:solidFill>
            <a:schemeClr val="tx1"/>
          </a:solidFill>
          <a:latin typeface="+mn-lt"/>
          <a:ea typeface="+mn-ea"/>
          <a:cs typeface="+mn-cs"/>
        </a:defRPr>
      </a:lvl5pPr>
      <a:lvl6pPr marL="2285703" algn="l" defTabSz="914281" rtl="0" eaLnBrk="1" latinLnBrk="0" hangingPunct="1">
        <a:defRPr sz="1800" kern="1200">
          <a:solidFill>
            <a:schemeClr val="tx1"/>
          </a:solidFill>
          <a:latin typeface="+mn-lt"/>
          <a:ea typeface="+mn-ea"/>
          <a:cs typeface="+mn-cs"/>
        </a:defRPr>
      </a:lvl6pPr>
      <a:lvl7pPr marL="2742843" algn="l" defTabSz="914281" rtl="0" eaLnBrk="1" latinLnBrk="0" hangingPunct="1">
        <a:defRPr sz="1800" kern="1200">
          <a:solidFill>
            <a:schemeClr val="tx1"/>
          </a:solidFill>
          <a:latin typeface="+mn-lt"/>
          <a:ea typeface="+mn-ea"/>
          <a:cs typeface="+mn-cs"/>
        </a:defRPr>
      </a:lvl7pPr>
      <a:lvl8pPr marL="3199983" algn="l" defTabSz="914281" rtl="0" eaLnBrk="1" latinLnBrk="0" hangingPunct="1">
        <a:defRPr sz="1800" kern="1200">
          <a:solidFill>
            <a:schemeClr val="tx1"/>
          </a:solidFill>
          <a:latin typeface="+mn-lt"/>
          <a:ea typeface="+mn-ea"/>
          <a:cs typeface="+mn-cs"/>
        </a:defRPr>
      </a:lvl8pPr>
      <a:lvl9pPr marL="3657125" algn="l" defTabSz="9142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94" tIns="89623" rIns="143394" bIns="89623"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3394" tIns="89623" rIns="143394" bIns="8962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69923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 id="2147483753" r:id="rId5"/>
    <p:sldLayoutId id="2147483754" r:id="rId6"/>
    <p:sldLayoutId id="2147483755" r:id="rId7"/>
    <p:sldLayoutId id="2147483756" r:id="rId8"/>
    <p:sldLayoutId id="2147483757" r:id="rId9"/>
  </p:sldLayoutIdLst>
  <p:transition>
    <p:fade/>
  </p:transition>
  <p:txStyles>
    <p:titleStyle>
      <a:lvl1pPr algn="l" defTabSz="91402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7" marR="0" indent="-336017" algn="l" defTabSz="914020"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5" marR="0" indent="-236456" algn="l" defTabSz="91402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40"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51"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63"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5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0" rtl="0" eaLnBrk="1" latinLnBrk="0" hangingPunct="1">
        <a:defRPr sz="1800" kern="1200">
          <a:solidFill>
            <a:schemeClr val="tx1"/>
          </a:solidFill>
          <a:latin typeface="+mn-lt"/>
          <a:ea typeface="+mn-ea"/>
          <a:cs typeface="+mn-cs"/>
        </a:defRPr>
      </a:lvl1pPr>
      <a:lvl2pPr marL="457009"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29" algn="l" defTabSz="914020" rtl="0" eaLnBrk="1" latinLnBrk="0" hangingPunct="1">
        <a:defRPr sz="1800" kern="1200">
          <a:solidFill>
            <a:schemeClr val="tx1"/>
          </a:solidFill>
          <a:latin typeface="+mn-lt"/>
          <a:ea typeface="+mn-ea"/>
          <a:cs typeface="+mn-cs"/>
        </a:defRPr>
      </a:lvl4pPr>
      <a:lvl5pPr marL="1828039" algn="l" defTabSz="914020" rtl="0" eaLnBrk="1" latinLnBrk="0" hangingPunct="1">
        <a:defRPr sz="1800" kern="1200">
          <a:solidFill>
            <a:schemeClr val="tx1"/>
          </a:solidFill>
          <a:latin typeface="+mn-lt"/>
          <a:ea typeface="+mn-ea"/>
          <a:cs typeface="+mn-cs"/>
        </a:defRPr>
      </a:lvl5pPr>
      <a:lvl6pPr marL="2285050"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8" algn="l" defTabSz="914020" rtl="0" eaLnBrk="1" latinLnBrk="0" hangingPunct="1">
        <a:defRPr sz="1800" kern="1200">
          <a:solidFill>
            <a:schemeClr val="tx1"/>
          </a:solidFill>
          <a:latin typeface="+mn-lt"/>
          <a:ea typeface="+mn-ea"/>
          <a:cs typeface="+mn-cs"/>
        </a:defRPr>
      </a:lvl8pPr>
      <a:lvl9pPr marL="3656079" algn="l" defTabSz="91402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472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8559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3" r:id="rId4"/>
    <p:sldLayoutId id="2147483785" r:id="rId5"/>
    <p:sldLayoutId id="2147483786" r:id="rId6"/>
    <p:sldLayoutId id="2147483787" r:id="rId7"/>
    <p:sldLayoutId id="2147483788" r:id="rId8"/>
    <p:sldLayoutId id="2147483789" r:id="rId9"/>
  </p:sldLayoutIdLst>
  <p:transition>
    <p:fade/>
  </p:transition>
  <p:txStyles>
    <p:titleStyle>
      <a:lvl1pPr algn="l" defTabSz="914106"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14"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146"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178"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790"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3"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6"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9"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2"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58" algn="l" defTabSz="914106" rtl="0" eaLnBrk="1" latinLnBrk="0" hangingPunct="1">
        <a:defRPr sz="1800" kern="1200">
          <a:solidFill>
            <a:schemeClr val="tx1"/>
          </a:solidFill>
          <a:latin typeface="+mn-lt"/>
          <a:ea typeface="+mn-ea"/>
          <a:cs typeface="+mn-cs"/>
        </a:defRPr>
      </a:lvl4pPr>
      <a:lvl5pPr marL="1828211" algn="l" defTabSz="914106" rtl="0" eaLnBrk="1" latinLnBrk="0" hangingPunct="1">
        <a:defRPr sz="1800" kern="1200">
          <a:solidFill>
            <a:schemeClr val="tx1"/>
          </a:solidFill>
          <a:latin typeface="+mn-lt"/>
          <a:ea typeface="+mn-ea"/>
          <a:cs typeface="+mn-cs"/>
        </a:defRPr>
      </a:lvl5pPr>
      <a:lvl6pPr marL="2285265" algn="l" defTabSz="914106" rtl="0" eaLnBrk="1" latinLnBrk="0" hangingPunct="1">
        <a:defRPr sz="1800" kern="1200">
          <a:solidFill>
            <a:schemeClr val="tx1"/>
          </a:solidFill>
          <a:latin typeface="+mn-lt"/>
          <a:ea typeface="+mn-ea"/>
          <a:cs typeface="+mn-cs"/>
        </a:defRPr>
      </a:lvl6pPr>
      <a:lvl7pPr marL="2742318" algn="l" defTabSz="914106" rtl="0" eaLnBrk="1" latinLnBrk="0" hangingPunct="1">
        <a:defRPr sz="1800" kern="1200">
          <a:solidFill>
            <a:schemeClr val="tx1"/>
          </a:solidFill>
          <a:latin typeface="+mn-lt"/>
          <a:ea typeface="+mn-ea"/>
          <a:cs typeface="+mn-cs"/>
        </a:defRPr>
      </a:lvl7pPr>
      <a:lvl8pPr marL="3199369" algn="l" defTabSz="914106" rtl="0" eaLnBrk="1" latinLnBrk="0" hangingPunct="1">
        <a:defRPr sz="1800" kern="1200">
          <a:solidFill>
            <a:schemeClr val="tx1"/>
          </a:solidFill>
          <a:latin typeface="+mn-lt"/>
          <a:ea typeface="+mn-ea"/>
          <a:cs typeface="+mn-cs"/>
        </a:defRPr>
      </a:lvl8pPr>
      <a:lvl9pPr marL="3656423" algn="l" defTabSz="9141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5707334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6/19/2018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‹Nº›</a:t>
            </a:fld>
            <a:endParaRPr lang="en-US"/>
          </a:p>
        </p:txBody>
      </p:sp>
    </p:spTree>
    <p:extLst>
      <p:ext uri="{BB962C8B-B14F-4D97-AF65-F5344CB8AC3E}">
        <p14:creationId xmlns:p14="http://schemas.microsoft.com/office/powerpoint/2010/main" val="246432797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15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2.xml"/><Relationship Id="rId1" Type="http://schemas.openxmlformats.org/officeDocument/2006/relationships/slideLayout" Target="../slideLayouts/slideLayout139.xml"/><Relationship Id="rId5" Type="http://schemas.openxmlformats.org/officeDocument/2006/relationships/image" Target="../media/image63.emf"/><Relationship Id="rId4" Type="http://schemas.openxmlformats.org/officeDocument/2006/relationships/image" Target="../media/image6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6.xml"/></Relationships>
</file>

<file path=ppt/slides/_rels/slide1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9.xml"/><Relationship Id="rId1" Type="http://schemas.openxmlformats.org/officeDocument/2006/relationships/slideLayout" Target="../slideLayouts/slideLayout196.xml"/></Relationships>
</file>

<file path=ppt/slides/_rels/slide2.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2.xml"/><Relationship Id="rId1" Type="http://schemas.openxmlformats.org/officeDocument/2006/relationships/slideLayout" Target="../slideLayouts/slideLayout107.xml"/><Relationship Id="rId6" Type="http://schemas.openxmlformats.org/officeDocument/2006/relationships/image" Target="../media/image45.emf"/><Relationship Id="rId5" Type="http://schemas.openxmlformats.org/officeDocument/2006/relationships/image" Target="../media/image44.png"/><Relationship Id="rId4" Type="http://schemas.openxmlformats.org/officeDocument/2006/relationships/image" Target="../media/image43.emf"/><Relationship Id="rId9" Type="http://schemas.openxmlformats.org/officeDocument/2006/relationships/image" Target="../media/image48.pn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131.xml"/><Relationship Id="rId5" Type="http://schemas.openxmlformats.org/officeDocument/2006/relationships/image" Target="../media/image67.emf"/><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6.emf"/><Relationship Id="rId2" Type="http://schemas.openxmlformats.org/officeDocument/2006/relationships/notesSlide" Target="../notesSlides/notesSlide21.xml"/><Relationship Id="rId1" Type="http://schemas.openxmlformats.org/officeDocument/2006/relationships/slideLayout" Target="../slideLayouts/slideLayout113.xml"/><Relationship Id="rId6" Type="http://schemas.openxmlformats.org/officeDocument/2006/relationships/image" Target="../media/image71.png"/><Relationship Id="rId11" Type="http://schemas.openxmlformats.org/officeDocument/2006/relationships/image" Target="../media/image61.emf"/><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1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5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29.xml"/><Relationship Id="rId1" Type="http://schemas.openxmlformats.org/officeDocument/2006/relationships/slideLayout" Target="../slideLayouts/slideLayout30.xml"/><Relationship Id="rId6" Type="http://schemas.openxmlformats.org/officeDocument/2006/relationships/image" Target="../media/image78.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30.xml"/><Relationship Id="rId1" Type="http://schemas.openxmlformats.org/officeDocument/2006/relationships/slideLayout" Target="../slideLayouts/slideLayout30.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coreos/coreos-overlay/tree/master/app-emulation/wa-linux-agent" TargetMode="External"/><Relationship Id="rId3" Type="http://schemas.openxmlformats.org/officeDocument/2006/relationships/hyperlink" Target="https://support.microsoft.com/en-us/help/3206074" TargetMode="External"/><Relationship Id="rId7" Type="http://schemas.openxmlformats.org/officeDocument/2006/relationships/hyperlink" Target="https://coreos.com/docs/running-coreos/cloud-providers/azure/"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hyperlink" Target="https://github.com/Azure/WALinuxAgent" TargetMode="External"/><Relationship Id="rId5" Type="http://schemas.openxmlformats.org/officeDocument/2006/relationships/hyperlink" Target="http://olcentgbl.trafficmanager.net/openlogic/6/openlogic/x86_64/RPMS/" TargetMode="External"/><Relationship Id="rId10" Type="http://schemas.openxmlformats.org/officeDocument/2006/relationships/hyperlink" Target="https://build.opensuse.org/project/show/Cloud:Tools" TargetMode="External"/><Relationship Id="rId4" Type="http://schemas.openxmlformats.org/officeDocument/2006/relationships/hyperlink" Target="http://go.microsoft.com/fwlink/?LinkID=403033&amp;clcid=0x409" TargetMode="External"/><Relationship Id="rId9" Type="http://schemas.openxmlformats.org/officeDocument/2006/relationships/hyperlink" Target="http://go.microsoft.com/fwlink/p/?LinkID=250998"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81.png"/><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5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resource-names"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xml"/><Relationship Id="rId1" Type="http://schemas.openxmlformats.org/officeDocument/2006/relationships/slideLayout" Target="../slideLayouts/slideLayout107.xml"/><Relationship Id="rId5" Type="http://schemas.openxmlformats.org/officeDocument/2006/relationships/image" Target="../media/image55.emf"/><Relationship Id="rId4" Type="http://schemas.openxmlformats.org/officeDocument/2006/relationships/image" Target="../media/image54.emf"/></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update"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hyperlink" Target="https://docs.microsoft.com/en-us/azure/azure-resource-manager/best-practices-resource-manager-design-templates" TargetMode="External"/><Relationship Id="rId4" Type="http://schemas.openxmlformats.org/officeDocument/2006/relationships/hyperlink" Target="https://docs.microsoft.com/en-us/azure/azure-resource-manager/best-practices-resource-manager-state"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96.png"/><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portal" TargetMode="External"/><Relationship Id="rId3" Type="http://schemas.openxmlformats.org/officeDocument/2006/relationships/hyperlink" Target="https://docs.microsoft.com/en-us/azure/azure-resource-manager/resource-group-template-deploy-portal#create-resource-group" TargetMode="External"/><Relationship Id="rId7" Type="http://schemas.openxmlformats.org/officeDocument/2006/relationships/hyperlink" Target="https://docs.microsoft.com/en-us/azure/azure-resource-manager/resource-group-template-deploy-portal#next-steps"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portal#deploy-resources-from-a-template-saved-to-your-account" TargetMode="External"/><Relationship Id="rId5" Type="http://schemas.openxmlformats.org/officeDocument/2006/relationships/hyperlink" Target="https://docs.microsoft.com/en-us/azure/azure-resource-manager/resource-group-template-deploy-portal#deploy-resources-from-custom-template" TargetMode="External"/><Relationship Id="rId4" Type="http://schemas.openxmlformats.org/officeDocument/2006/relationships/hyperlink" Target="https://docs.microsoft.com/en-us/azure/azure-resource-manager/resource-group-template-deploy-portal#deploy-resources-from-marketplace"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sample-template" TargetMode="External"/><Relationship Id="rId3" Type="http://schemas.openxmlformats.org/officeDocument/2006/relationships/hyperlink" Target="https://docs.microsoft.com/en-us/azure/azure-resource-manager/resource-group-template-deploy#deploy-a-template-from-your-local-machine" TargetMode="External"/><Relationship Id="rId7" Type="http://schemas.openxmlformats.org/officeDocument/2006/relationships/hyperlink" Target="https://docs.microsoft.com/en-us/azure/azure-resource-manager/resource-group-template-deploy#incremental-and-complete-deployments"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test-a-template-deployment" TargetMode="External"/><Relationship Id="rId5" Type="http://schemas.openxmlformats.org/officeDocument/2006/relationships/hyperlink" Target="https://docs.microsoft.com/en-us/azure/azure-resource-manager/resource-group-template-deploy#parameter-files" TargetMode="External"/><Relationship Id="rId4" Type="http://schemas.openxmlformats.org/officeDocument/2006/relationships/hyperlink" Target="https://docs.microsoft.com/en-us/azure/azure-resource-manager/resource-group-template-deploy#deploy-a-template-from-an-external-source" TargetMode="External"/><Relationship Id="rId9" Type="http://schemas.openxmlformats.org/officeDocument/2006/relationships/hyperlink" Target="https://docs.microsoft.com/en-us/azure/azure-resource-manager/resource-group-template-deploy#next-step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104.jpeg"/></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hyperlink" Target="https://docs.microsoft.com/en-us/azure/architecture/reference-architectures/virtual-machines-linux/multi-region-application"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docs.microsoft.com/en-us/azure/architecture/resiliency/high-availability-azure-applications" TargetMode="External"/><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hyperlink" Target="https://docs.microsoft.com/en-us/azure/architecture/resiliency/index#designing-for-resilienc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Service Fabric Microservices</a:t>
            </a:r>
          </a:p>
        </p:txBody>
      </p:sp>
      <p:sp>
        <p:nvSpPr>
          <p:cNvPr id="5" name="Text Placeholder 1"/>
          <p:cNvSpPr>
            <a:spLocks noGrp="1"/>
          </p:cNvSpPr>
          <p:nvPr>
            <p:ph type="body" sz="quarter" idx="1"/>
          </p:nvPr>
        </p:nvSpPr>
        <p:spPr>
          <a:xfrm>
            <a:off x="204036" y="1600460"/>
            <a:ext cx="11377586" cy="4696004"/>
          </a:xfrm>
        </p:spPr>
        <p:txBody>
          <a:bodyPr/>
          <a:lstStyle/>
          <a:p>
            <a:r>
              <a:rPr lang="en-US">
                <a:latin typeface="+mn-lt"/>
              </a:rPr>
              <a:t>A microservice is whatever you want it to be:</a:t>
            </a:r>
          </a:p>
          <a:p>
            <a:pPr lvl="1"/>
            <a:r>
              <a:rPr lang="en-US"/>
              <a:t>ASP.NET, node.js, Java VMs, an arbitrary .exe</a:t>
            </a:r>
          </a:p>
          <a:p>
            <a:r>
              <a:rPr lang="en-US">
                <a:latin typeface="+mn-lt"/>
              </a:rPr>
              <a:t>Stateless microservices</a:t>
            </a:r>
          </a:p>
          <a:p>
            <a:pPr lvl="1"/>
            <a:r>
              <a:rPr lang="en-US"/>
              <a:t>A microservice that has state where the state is persisted to external storage, such as Azure databases or Azure storage</a:t>
            </a:r>
          </a:p>
          <a:p>
            <a:r>
              <a:rPr lang="en-US">
                <a:latin typeface="+mn-lt"/>
              </a:rPr>
              <a:t>Stateful microservices</a:t>
            </a:r>
          </a:p>
          <a:p>
            <a:pPr lvl="1"/>
            <a:r>
              <a:rPr lang="en-US"/>
              <a:t>Reliability of state through replication and local persistence</a:t>
            </a:r>
          </a:p>
          <a:p>
            <a:pPr lvl="1"/>
            <a:r>
              <a:rPr lang="en-US"/>
              <a:t>Reduces the complexity and number of components in traditional three-tier architecture </a:t>
            </a:r>
          </a:p>
        </p:txBody>
      </p:sp>
    </p:spTree>
    <p:extLst>
      <p:ext uri="{BB962C8B-B14F-4D97-AF65-F5344CB8AC3E}">
        <p14:creationId xmlns:p14="http://schemas.microsoft.com/office/powerpoint/2010/main" val="6833210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solutions for </a:t>
            </a:r>
            <a:r>
              <a:rPr lang="en-US" dirty="0" err="1"/>
              <a:t>serverless</a:t>
            </a:r>
            <a:r>
              <a:rPr lang="en-US" dirty="0"/>
              <a:t> computing</a:t>
            </a:r>
          </a:p>
        </p:txBody>
      </p:sp>
    </p:spTree>
    <p:extLst>
      <p:ext uri="{BB962C8B-B14F-4D97-AF65-F5344CB8AC3E}">
        <p14:creationId xmlns:p14="http://schemas.microsoft.com/office/powerpoint/2010/main" val="3636896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4018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5282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429015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1902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3402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34127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10208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617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 name="TextBox 71"/>
          <p:cNvSpPr txBox="1"/>
          <p:nvPr/>
        </p:nvSpPr>
        <p:spPr>
          <a:xfrm>
            <a:off x="806757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solidFill>
                  <a:srgbClr val="FFFFFF"/>
                </a:solidFill>
              </a:rPr>
              <a:t>High productivity development</a:t>
            </a:r>
          </a:p>
        </p:txBody>
      </p:sp>
      <p:sp>
        <p:nvSpPr>
          <p:cNvPr id="3" name="Title 2"/>
          <p:cNvSpPr>
            <a:spLocks noGrp="1"/>
          </p:cNvSpPr>
          <p:nvPr>
            <p:ph type="title"/>
          </p:nvPr>
        </p:nvSpPr>
        <p:spPr>
          <a:xfrm>
            <a:off x="1288109" y="322022"/>
            <a:ext cx="10745396" cy="899409"/>
          </a:xfrm>
        </p:spPr>
        <p:txBody>
          <a:bodyPr/>
          <a:lstStyle/>
          <a:p>
            <a:r>
              <a:rPr lang="en-US" dirty="0"/>
              <a:t>Azure Service Fabric</a:t>
            </a:r>
          </a:p>
        </p:txBody>
      </p:sp>
      <p:sp>
        <p:nvSpPr>
          <p:cNvPr id="70" name="TextBox 69"/>
          <p:cNvSpPr txBox="1"/>
          <p:nvPr/>
        </p:nvSpPr>
        <p:spPr>
          <a:xfrm>
            <a:off x="27089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Hyperscale Microservices</a:t>
            </a:r>
          </a:p>
          <a:p>
            <a:pPr defTabSz="895126">
              <a:tabLst>
                <a:tab pos="877493" algn="l"/>
              </a:tabLst>
            </a:pPr>
            <a:r>
              <a:rPr lang="en-US"/>
              <a:t>platform</a:t>
            </a:r>
          </a:p>
        </p:txBody>
      </p:sp>
      <p:sp>
        <p:nvSpPr>
          <p:cNvPr id="71" name="TextBox 70"/>
          <p:cNvSpPr txBox="1"/>
          <p:nvPr/>
        </p:nvSpPr>
        <p:spPr>
          <a:xfrm>
            <a:off x="4169236" y="1586859"/>
            <a:ext cx="3853535" cy="4804156"/>
          </a:xfrm>
          <a:prstGeom prst="rect">
            <a:avLst/>
          </a:prstGeom>
          <a:solidFill>
            <a:schemeClr val="accent1"/>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Managed platform</a:t>
            </a:r>
          </a:p>
        </p:txBody>
      </p:sp>
      <p:grpSp>
        <p:nvGrpSpPr>
          <p:cNvPr id="33" name="Group 32"/>
          <p:cNvGrpSpPr/>
          <p:nvPr/>
        </p:nvGrpSpPr>
        <p:grpSpPr>
          <a:xfrm>
            <a:off x="4261089" y="2706729"/>
            <a:ext cx="1740262" cy="1200265"/>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19" name="TextBox 118"/>
            <p:cNvSpPr txBox="1"/>
            <p:nvPr/>
          </p:nvSpPr>
          <p:spPr>
            <a:xfrm>
              <a:off x="4346001" y="3497262"/>
              <a:ext cx="1775661"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Built-in auto scale</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187172" y="2623865"/>
            <a:ext cx="1738660" cy="1283126"/>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22" name="TextBox 121"/>
            <p:cNvSpPr txBox="1"/>
            <p:nvPr/>
          </p:nvSpPr>
          <p:spPr>
            <a:xfrm>
              <a:off x="6311261" y="3497262"/>
              <a:ext cx="1774027"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 availability</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7810" y="2626201"/>
            <a:ext cx="2169746" cy="1474609"/>
            <a:chOff x="8281151" y="2678247"/>
            <a:chExt cx="2213875"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31" name="TextBox 130"/>
            <p:cNvSpPr txBox="1"/>
            <p:nvPr/>
          </p:nvSpPr>
          <p:spPr>
            <a:xfrm>
              <a:off x="8281151" y="3497337"/>
              <a:ext cx="2213875" cy="685301"/>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a:t>
              </a:r>
            </a:p>
            <a:p>
              <a:pPr algn="ctr" defTabSz="895152">
                <a:lnSpc>
                  <a:spcPct val="90000"/>
                </a:lnSpc>
                <a:defRPr/>
              </a:pPr>
              <a:r>
                <a:rPr lang="en-US" sz="1400" kern="0">
                  <a:gradFill>
                    <a:gsLst>
                      <a:gs pos="0">
                        <a:srgbClr val="FFFFFF"/>
                      </a:gs>
                      <a:gs pos="100000">
                        <a:srgbClr val="FFFFFF"/>
                      </a:gs>
                    </a:gsLst>
                    <a:lin ang="5400000" scaled="1"/>
                  </a:gradFill>
                  <a:latin typeface="Segoe UI"/>
                </a:rPr>
                <a:t>Programming models for</a:t>
              </a:r>
            </a:p>
            <a:p>
              <a:pPr algn="ctr" defTabSz="895152">
                <a:lnSpc>
                  <a:spcPct val="90000"/>
                </a:lnSpc>
                <a:defRPr/>
              </a:pPr>
              <a:r>
                <a:rPr lang="en-US" sz="140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324872" y="3429002"/>
            <a:ext cx="1245077"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Stateful</a:t>
            </a:r>
          </a:p>
          <a:p>
            <a:pPr algn="ctr" defTabSz="895152">
              <a:lnSpc>
                <a:spcPct val="90000"/>
              </a:lnSpc>
              <a:defRPr/>
            </a:pPr>
            <a:r>
              <a:rPr lang="en-US" sz="140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a:stretch>
            <a:fillRect/>
          </a:stretch>
        </p:blipFill>
        <p:spPr>
          <a:xfrm>
            <a:off x="270896" y="2152298"/>
            <a:ext cx="1747082" cy="1747330"/>
          </a:xfrm>
          <a:prstGeom prst="rect">
            <a:avLst/>
          </a:prstGeom>
        </p:spPr>
      </p:pic>
      <p:sp>
        <p:nvSpPr>
          <p:cNvPr id="59" name="TextBox 58"/>
          <p:cNvSpPr txBox="1"/>
          <p:nvPr/>
        </p:nvSpPr>
        <p:spPr>
          <a:xfrm>
            <a:off x="461920" y="3664313"/>
            <a:ext cx="13652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a:stretch>
            <a:fillRect/>
          </a:stretch>
        </p:blipFill>
        <p:spPr>
          <a:xfrm>
            <a:off x="2580702" y="2464000"/>
            <a:ext cx="1192608" cy="1192777"/>
          </a:xfrm>
          <a:prstGeom prst="rect">
            <a:avLst/>
          </a:prstGeom>
        </p:spPr>
      </p:pic>
      <p:sp>
        <p:nvSpPr>
          <p:cNvPr id="61" name="TextBox 60"/>
          <p:cNvSpPr txBox="1"/>
          <p:nvPr/>
        </p:nvSpPr>
        <p:spPr>
          <a:xfrm>
            <a:off x="2372476" y="3664313"/>
            <a:ext cx="15543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70909" y="4379425"/>
            <a:ext cx="1293780" cy="1077433"/>
          </a:xfrm>
          <a:prstGeom prst="rect">
            <a:avLst/>
          </a:prstGeom>
          <a:solidFill>
            <a:schemeClr val="tx2"/>
          </a:solidFill>
          <a:extLst/>
        </p:spPr>
      </p:pic>
      <p:sp>
        <p:nvSpPr>
          <p:cNvPr id="81" name="TextBox 80"/>
          <p:cNvSpPr txBox="1"/>
          <p:nvPr/>
        </p:nvSpPr>
        <p:spPr>
          <a:xfrm>
            <a:off x="231331" y="5656129"/>
            <a:ext cx="1719431" cy="671734"/>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Windows and Linux</a:t>
            </a:r>
          </a:p>
          <a:p>
            <a:pPr algn="ctr" defTabSz="895152">
              <a:lnSpc>
                <a:spcPct val="90000"/>
              </a:lnSpc>
              <a:defRPr/>
            </a:pPr>
            <a:r>
              <a:rPr lang="en-US" sz="1400" kern="0">
                <a:gradFill>
                  <a:gsLst>
                    <a:gs pos="0">
                      <a:srgbClr val="FFFFFF"/>
                    </a:gs>
                    <a:gs pos="100000">
                      <a:srgbClr val="FFFFFF"/>
                    </a:gs>
                  </a:gsLst>
                  <a:lin ang="5400000" scaled="1"/>
                </a:gradFill>
                <a:latin typeface="Segoe UI"/>
              </a:rPr>
              <a:t>Container </a:t>
            </a:r>
          </a:p>
          <a:p>
            <a:pPr algn="ctr" defTabSz="895152">
              <a:lnSpc>
                <a:spcPct val="90000"/>
              </a:lnSpc>
              <a:defRPr/>
            </a:pPr>
            <a:r>
              <a:rPr lang="en-US" sz="140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a:stretch>
            <a:fillRect/>
          </a:stretch>
        </p:blipFill>
        <p:spPr>
          <a:xfrm>
            <a:off x="2178929" y="3938947"/>
            <a:ext cx="1945496" cy="1945772"/>
          </a:xfrm>
          <a:prstGeom prst="rect">
            <a:avLst/>
          </a:prstGeom>
        </p:spPr>
      </p:pic>
      <p:sp>
        <p:nvSpPr>
          <p:cNvPr id="83" name="TextBox 82"/>
          <p:cNvSpPr txBox="1"/>
          <p:nvPr/>
        </p:nvSpPr>
        <p:spPr>
          <a:xfrm>
            <a:off x="2098800" y="5699187"/>
            <a:ext cx="1948595"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DevOps and </a:t>
            </a:r>
          </a:p>
          <a:p>
            <a:pPr algn="ctr" defTabSz="895152">
              <a:lnSpc>
                <a:spcPct val="90000"/>
              </a:lnSpc>
              <a:defRPr/>
            </a:pPr>
            <a:r>
              <a:rPr lang="en-US" sz="140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a:stretch>
            <a:fillRect/>
          </a:stretch>
        </p:blipFill>
        <p:spPr>
          <a:xfrm>
            <a:off x="6135589" y="4147348"/>
            <a:ext cx="1922211" cy="1282766"/>
          </a:xfrm>
          <a:prstGeom prst="rect">
            <a:avLst/>
          </a:prstGeom>
        </p:spPr>
      </p:pic>
      <p:sp>
        <p:nvSpPr>
          <p:cNvPr id="86" name="TextBox 85"/>
          <p:cNvSpPr txBox="1"/>
          <p:nvPr/>
        </p:nvSpPr>
        <p:spPr>
          <a:xfrm>
            <a:off x="6139569" y="5409294"/>
            <a:ext cx="1418151" cy="865478"/>
          </a:xfrm>
          <a:prstGeom prst="rect">
            <a:avLst/>
          </a:prstGeom>
          <a:noFill/>
        </p:spPr>
        <p:txBody>
          <a:bodyPr wrap="none" lIns="89595" tIns="44798" rIns="89595" bIns="44798"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152">
              <a:defRPr/>
            </a:pPr>
            <a:r>
              <a:rPr lang="en-US">
                <a:latin typeface="Segoe UI"/>
              </a:rPr>
              <a:t>Available on</a:t>
            </a:r>
          </a:p>
          <a:p>
            <a:pPr defTabSz="895152">
              <a:defRPr/>
            </a:pPr>
            <a:r>
              <a:rPr lang="en-US">
                <a:latin typeface="Segoe UI"/>
              </a:rPr>
              <a:t>Private cloud, </a:t>
            </a:r>
          </a:p>
          <a:p>
            <a:pPr defTabSz="895152">
              <a:defRPr/>
            </a:pPr>
            <a:r>
              <a:rPr lang="en-US">
                <a:latin typeface="Segoe UI"/>
              </a:rPr>
              <a:t>Public Cloud &amp; </a:t>
            </a:r>
          </a:p>
          <a:p>
            <a:pPr defTabSz="895152">
              <a:defRPr/>
            </a:pPr>
            <a:r>
              <a:rPr lang="en-US">
                <a:latin typeface="Segoe UI"/>
              </a:rPr>
              <a:t>Hosted Cloud</a:t>
            </a:r>
          </a:p>
        </p:txBody>
      </p:sp>
      <p:pic>
        <p:nvPicPr>
          <p:cNvPr id="87" name="Picture 86"/>
          <p:cNvPicPr>
            <a:picLocks noChangeAspect="1"/>
          </p:cNvPicPr>
          <p:nvPr/>
        </p:nvPicPr>
        <p:blipFill>
          <a:blip r:embed="rId8"/>
          <a:stretch>
            <a:fillRect/>
          </a:stretch>
        </p:blipFill>
        <p:spPr>
          <a:xfrm>
            <a:off x="4401464" y="4037676"/>
            <a:ext cx="1501892" cy="1502105"/>
          </a:xfrm>
          <a:prstGeom prst="rect">
            <a:avLst/>
          </a:prstGeom>
        </p:spPr>
      </p:pic>
      <p:sp>
        <p:nvSpPr>
          <p:cNvPr id="88" name="TextBox 87"/>
          <p:cNvSpPr txBox="1"/>
          <p:nvPr/>
        </p:nvSpPr>
        <p:spPr>
          <a:xfrm>
            <a:off x="4617211" y="5543107"/>
            <a:ext cx="1070398"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Health &amp;</a:t>
            </a:r>
          </a:p>
          <a:p>
            <a:pPr algn="ctr" defTabSz="895152">
              <a:lnSpc>
                <a:spcPct val="90000"/>
              </a:lnSpc>
              <a:defRPr/>
            </a:pPr>
            <a:r>
              <a:rPr lang="en-US" sz="140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10947411" y="2877285"/>
            <a:ext cx="431677" cy="331533"/>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392" tIns="45697" rIns="91392" bIns="45697" numCol="1" anchor="t" anchorCtr="0" compatLnSpc="1">
            <a:prstTxWarp prst="textNoShape">
              <a:avLst/>
            </a:prstTxWarp>
          </a:bodyPr>
          <a:lstStyle/>
          <a:p>
            <a:pPr defTabSz="913877"/>
            <a:endParaRPr lang="en-US">
              <a:solidFill>
                <a:srgbClr val="FFFFFF"/>
              </a:solidFill>
              <a:latin typeface="Segoe UI"/>
            </a:endParaRPr>
          </a:p>
        </p:txBody>
      </p:sp>
      <p:sp>
        <p:nvSpPr>
          <p:cNvPr id="90" name="Freeform 89"/>
          <p:cNvSpPr>
            <a:spLocks noChangeAspect="1"/>
          </p:cNvSpPr>
          <p:nvPr/>
        </p:nvSpPr>
        <p:spPr bwMode="black">
          <a:xfrm>
            <a:off x="10560943" y="2860197"/>
            <a:ext cx="365656" cy="36313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8200573" y="3286148"/>
            <a:ext cx="914141" cy="914270"/>
          </a:xfrm>
          <a:prstGeom prst="rect">
            <a:avLst/>
          </a:prstGeom>
          <a:noFill/>
        </p:spPr>
        <p:txBody>
          <a:bodyPr wrap="none" lIns="182785" tIns="146229" rIns="182785" bIns="146229" rtlCol="0">
            <a:noAutofit/>
          </a:bodyPr>
          <a:lstStyle/>
          <a:p>
            <a:pPr defTabSz="913877">
              <a:lnSpc>
                <a:spcPct val="90000"/>
              </a:lnSpc>
              <a:spcAft>
                <a:spcPts val="600"/>
              </a:spcAft>
            </a:pPr>
            <a:endParaRPr lang="en-US" sz="2400">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8732612" y="4546994"/>
            <a:ext cx="821887" cy="7948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8355957" y="5438074"/>
            <a:ext cx="1575201"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Learn easily using</a:t>
            </a:r>
          </a:p>
          <a:p>
            <a:pPr algn="ctr" defTabSz="895152">
              <a:lnSpc>
                <a:spcPct val="90000"/>
              </a:lnSpc>
              <a:defRPr/>
            </a:pPr>
            <a:r>
              <a:rPr lang="en-US" sz="140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560946" y="4546996"/>
            <a:ext cx="715443" cy="71554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10060554" y="5456860"/>
            <a:ext cx="1716225" cy="865478"/>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 tooling with</a:t>
            </a:r>
          </a:p>
          <a:p>
            <a:pPr algn="ctr" defTabSz="895152">
              <a:lnSpc>
                <a:spcPct val="90000"/>
              </a:lnSpc>
              <a:defRPr/>
            </a:pPr>
            <a:r>
              <a:rPr lang="en-US" sz="1400" kern="0">
                <a:gradFill>
                  <a:gsLst>
                    <a:gs pos="0">
                      <a:srgbClr val="FFFFFF"/>
                    </a:gs>
                    <a:gs pos="100000">
                      <a:srgbClr val="FFFFFF"/>
                    </a:gs>
                  </a:gsLst>
                  <a:lin ang="5400000" scaled="1"/>
                </a:gradFill>
                <a:latin typeface="Segoe UI"/>
              </a:rPr>
              <a:t>Visual Studio,</a:t>
            </a:r>
          </a:p>
          <a:p>
            <a:pPr algn="ctr" defTabSz="895152">
              <a:lnSpc>
                <a:spcPct val="90000"/>
              </a:lnSpc>
              <a:defRPr/>
            </a:pPr>
            <a:r>
              <a:rPr lang="en-US" sz="1400" kern="0">
                <a:gradFill>
                  <a:gsLst>
                    <a:gs pos="0">
                      <a:srgbClr val="FFFFFF"/>
                    </a:gs>
                    <a:gs pos="100000">
                      <a:srgbClr val="FFFFFF"/>
                    </a:gs>
                  </a:gsLst>
                  <a:lin ang="5400000" scaled="1"/>
                </a:gradFill>
                <a:latin typeface="Segoe UI"/>
              </a:rPr>
              <a:t>Eclipse &amp;</a:t>
            </a:r>
          </a:p>
          <a:p>
            <a:pPr algn="ctr" defTabSz="895152">
              <a:lnSpc>
                <a:spcPct val="90000"/>
              </a:lnSpc>
              <a:defRPr/>
            </a:pPr>
            <a:r>
              <a:rPr lang="en-US" sz="140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68" r="21154"/>
          <a:stretch/>
        </p:blipFill>
        <p:spPr bwMode="auto">
          <a:xfrm>
            <a:off x="231329" y="253752"/>
            <a:ext cx="1026814" cy="91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Integration</a:t>
            </a:r>
          </a:p>
        </p:txBody>
      </p:sp>
      <p:sp>
        <p:nvSpPr>
          <p:cNvPr id="3" name="Text Placeholder 2"/>
          <p:cNvSpPr>
            <a:spLocks noGrp="1"/>
          </p:cNvSpPr>
          <p:nvPr>
            <p:ph type="body" sz="quarter" idx="10"/>
          </p:nvPr>
        </p:nvSpPr>
        <p:spPr>
          <a:xfrm>
            <a:off x="269239" y="1189177"/>
            <a:ext cx="11653523" cy="727700"/>
          </a:xfrm>
        </p:spPr>
        <p:txBody>
          <a:bodyPr/>
          <a:lstStyle/>
          <a:p>
            <a:r>
              <a:rPr lang="en-US"/>
              <a:t>Example: Invoice Processing</a:t>
            </a:r>
          </a:p>
        </p:txBody>
      </p:sp>
      <p:sp>
        <p:nvSpPr>
          <p:cNvPr id="4" name="Rounded Rectangle 3"/>
          <p:cNvSpPr/>
          <p:nvPr/>
        </p:nvSpPr>
        <p:spPr bwMode="auto">
          <a:xfrm>
            <a:off x="2892641" y="4627130"/>
            <a:ext cx="2666594" cy="192343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ounded Rectangle 8"/>
          <p:cNvSpPr/>
          <p:nvPr/>
        </p:nvSpPr>
        <p:spPr bwMode="auto">
          <a:xfrm>
            <a:off x="6741179" y="2039458"/>
            <a:ext cx="2132589"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ounded Rectangle 9"/>
          <p:cNvSpPr/>
          <p:nvPr/>
        </p:nvSpPr>
        <p:spPr bwMode="auto">
          <a:xfrm>
            <a:off x="2878365" y="2039458"/>
            <a:ext cx="8166072"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ounded Rectangle 10"/>
          <p:cNvSpPr/>
          <p:nvPr/>
        </p:nvSpPr>
        <p:spPr bwMode="auto">
          <a:xfrm>
            <a:off x="841742" y="2059490"/>
            <a:ext cx="2001265" cy="446876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702527" y="2378882"/>
            <a:ext cx="10419047" cy="3982883"/>
            <a:chOff x="108945" y="1436471"/>
            <a:chExt cx="11996707" cy="4847430"/>
          </a:xfrm>
        </p:grpSpPr>
        <p:sp>
          <p:nvSpPr>
            <p:cNvPr id="13" name="TextBox 12"/>
            <p:cNvSpPr txBox="1"/>
            <p:nvPr/>
          </p:nvSpPr>
          <p:spPr>
            <a:xfrm>
              <a:off x="9783934" y="1858014"/>
              <a:ext cx="2321718" cy="62786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Store record</a:t>
              </a:r>
            </a:p>
          </p:txBody>
        </p:sp>
        <p:grpSp>
          <p:nvGrpSpPr>
            <p:cNvPr id="14" name="Group 13"/>
            <p:cNvGrpSpPr/>
            <p:nvPr/>
          </p:nvGrpSpPr>
          <p:grpSpPr>
            <a:xfrm>
              <a:off x="108945" y="1436471"/>
              <a:ext cx="11537748" cy="4847430"/>
              <a:chOff x="108945" y="1436471"/>
              <a:chExt cx="11537748" cy="4847430"/>
            </a:xfrm>
          </p:grpSpPr>
          <p:cxnSp>
            <p:nvCxnSpPr>
              <p:cNvPr id="15" name="Straight Arrow Connector 14"/>
              <p:cNvCxnSpPr>
                <a:stCxn id="18" idx="6"/>
                <a:endCxn id="21"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6"/>
                <a:endCxn id="25"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6"/>
                <a:endCxn id="27"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77845" y="1436471"/>
                <a:ext cx="2683073" cy="116870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Post new invoice</a:t>
                </a:r>
              </a:p>
            </p:txBody>
          </p:sp>
          <p:sp>
            <p:nvSpPr>
              <p:cNvPr id="20" name="Right Arrow 19"/>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2751883" y="4333646"/>
                <a:ext cx="2705942"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Fetch Invoice</a:t>
                </a:r>
              </a:p>
            </p:txBody>
          </p:sp>
          <p:sp>
            <p:nvSpPr>
              <p:cNvPr id="24" name="TextBox 23"/>
              <p:cNvSpPr txBox="1"/>
              <p:nvPr/>
            </p:nvSpPr>
            <p:spPr>
              <a:xfrm>
                <a:off x="4935141" y="1718900"/>
                <a:ext cx="2321718"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Grab raw file</a:t>
                </a:r>
              </a:p>
            </p:txBody>
          </p:sp>
          <p:sp>
            <p:nvSpPr>
              <p:cNvPr id="25" name="Oval 24"/>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7081311" y="1517382"/>
                <a:ext cx="2321718" cy="960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Convert to JSON</a:t>
                </a:r>
              </a:p>
            </p:txBody>
          </p:sp>
          <p:sp>
            <p:nvSpPr>
              <p:cNvPr id="27" name="Oval 26"/>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p:cNvSpPr txBox="1"/>
              <p:nvPr/>
            </p:nvSpPr>
            <p:spPr>
              <a:xfrm>
                <a:off x="108945" y="2932469"/>
                <a:ext cx="2321718"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API layer</a:t>
                </a:r>
              </a:p>
            </p:txBody>
          </p:sp>
          <p:sp>
            <p:nvSpPr>
              <p:cNvPr id="30" name="Equal 29"/>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ight Arrow 30"/>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Can 31"/>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 name="Straight Arrow Connector 32"/>
              <p:cNvCxnSpPr>
                <a:stCxn id="28" idx="7"/>
                <a:endCxn id="18"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5"/>
                <a:endCxn id="22"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Plus 34"/>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Plus 35"/>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7" name="Straight Arrow Connector 36"/>
              <p:cNvCxnSpPr>
                <a:stCxn id="22" idx="6"/>
                <a:endCxn id="32"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7" idx="4"/>
                <a:endCxn id="32"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695147" y="2039458"/>
            <a:ext cx="2241813" cy="78899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API Management</a:t>
            </a:r>
          </a:p>
        </p:txBody>
      </p:sp>
      <p:pic>
        <p:nvPicPr>
          <p:cNvPr id="40" name="Picture 2" descr="https://az213233.vo.msecnd.net/Content/6.0.00298.4.160413-1548/ApiManagement/Images/ApiManagement.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76" t="-11700"/>
          <a:stretch/>
        </p:blipFill>
        <p:spPr bwMode="auto">
          <a:xfrm>
            <a:off x="1475175" y="4496047"/>
            <a:ext cx="441110" cy="5194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875" y="3553762"/>
            <a:ext cx="527384" cy="429087"/>
          </a:xfrm>
          <a:prstGeom prst="rect">
            <a:avLst/>
          </a:prstGeom>
        </p:spPr>
      </p:pic>
      <p:sp>
        <p:nvSpPr>
          <p:cNvPr id="43" name="TextBox 42"/>
          <p:cNvSpPr txBox="1"/>
          <p:nvPr/>
        </p:nvSpPr>
        <p:spPr>
          <a:xfrm>
            <a:off x="2876047" y="1916877"/>
            <a:ext cx="3467060"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Logic App</a:t>
            </a:r>
          </a:p>
        </p:txBody>
      </p:sp>
      <p:pic>
        <p:nvPicPr>
          <p:cNvPr id="44" name="Picture 43"/>
          <p:cNvPicPr>
            <a:picLocks noChangeAspect="1"/>
          </p:cNvPicPr>
          <p:nvPr/>
        </p:nvPicPr>
        <p:blipFill>
          <a:blip r:embed="rId5"/>
          <a:stretch>
            <a:fillRect/>
          </a:stretch>
        </p:blipFill>
        <p:spPr>
          <a:xfrm>
            <a:off x="3553397" y="3508098"/>
            <a:ext cx="502378" cy="474751"/>
          </a:xfrm>
          <a:prstGeom prst="rect">
            <a:avLst/>
          </a:prstGeom>
        </p:spPr>
      </p:pic>
      <p:pic>
        <p:nvPicPr>
          <p:cNvPr id="45" name="Picture 44"/>
          <p:cNvPicPr>
            <a:picLocks noChangeAspect="1"/>
          </p:cNvPicPr>
          <p:nvPr/>
        </p:nvPicPr>
        <p:blipFill>
          <a:blip r:embed="rId5"/>
          <a:stretch>
            <a:fillRect/>
          </a:stretch>
        </p:blipFill>
        <p:spPr>
          <a:xfrm>
            <a:off x="5648549" y="3508098"/>
            <a:ext cx="502378" cy="474751"/>
          </a:xfrm>
          <a:prstGeom prst="rect">
            <a:avLst/>
          </a:prstGeom>
        </p:spPr>
      </p:pic>
      <p:pic>
        <p:nvPicPr>
          <p:cNvPr id="46" name="Picture 45"/>
          <p:cNvPicPr>
            <a:picLocks noChangeAspect="1"/>
          </p:cNvPicPr>
          <p:nvPr/>
        </p:nvPicPr>
        <p:blipFill>
          <a:blip r:embed="rId5"/>
          <a:stretch>
            <a:fillRect/>
          </a:stretch>
        </p:blipFill>
        <p:spPr>
          <a:xfrm>
            <a:off x="9949830" y="3508098"/>
            <a:ext cx="502378" cy="474751"/>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28" y="5657933"/>
            <a:ext cx="527384" cy="429087"/>
          </a:xfrm>
          <a:prstGeom prst="rect">
            <a:avLst/>
          </a:prstGeom>
        </p:spPr>
      </p:pic>
      <p:sp>
        <p:nvSpPr>
          <p:cNvPr id="41" name="TextBox 40"/>
          <p:cNvSpPr txBox="1"/>
          <p:nvPr/>
        </p:nvSpPr>
        <p:spPr>
          <a:xfrm>
            <a:off x="6661749" y="1953758"/>
            <a:ext cx="2241813" cy="51588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Function</a:t>
            </a:r>
          </a:p>
        </p:txBody>
      </p:sp>
    </p:spTree>
    <p:extLst>
      <p:ext uri="{BB962C8B-B14F-4D97-AF65-F5344CB8AC3E}">
        <p14:creationId xmlns:p14="http://schemas.microsoft.com/office/powerpoint/2010/main" val="1164302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6" y="290513"/>
            <a:ext cx="10745850" cy="898525"/>
          </a:xfrm>
        </p:spPr>
        <p:txBody>
          <a:bodyPr/>
          <a:lstStyle/>
          <a:p>
            <a:r>
              <a:rPr lang="en-US" sz="5400" dirty="0"/>
              <a:t>Azure Functions</a:t>
            </a:r>
          </a:p>
        </p:txBody>
      </p:sp>
      <p:pic>
        <p:nvPicPr>
          <p:cNvPr id="4" name="Picture 6"/>
          <p:cNvPicPr>
            <a:picLocks noChangeAspect="1"/>
          </p:cNvPicPr>
          <p:nvPr/>
        </p:nvPicPr>
        <p:blipFill>
          <a:blip r:embed="rId3"/>
          <a:stretch>
            <a:fillRect/>
          </a:stretch>
        </p:blipFill>
        <p:spPr>
          <a:xfrm>
            <a:off x="259174" y="438843"/>
            <a:ext cx="891178" cy="786549"/>
          </a:xfrm>
          <a:prstGeom prst="rect">
            <a:avLst/>
          </a:prstGeom>
        </p:spPr>
      </p:pic>
      <p:sp>
        <p:nvSpPr>
          <p:cNvPr id="52" name="TextBox 51"/>
          <p:cNvSpPr txBox="1"/>
          <p:nvPr/>
        </p:nvSpPr>
        <p:spPr>
          <a:xfrm>
            <a:off x="270070" y="1586598"/>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3" name="TextBox 52"/>
          <p:cNvSpPr txBox="1"/>
          <p:nvPr/>
        </p:nvSpPr>
        <p:spPr>
          <a:xfrm>
            <a:off x="4168963" y="1586599"/>
            <a:ext cx="3854081" cy="4804837"/>
          </a:xfrm>
          <a:prstGeom prst="rect">
            <a:avLst/>
          </a:prstGeom>
          <a:solidFill>
            <a:schemeClr val="accent1"/>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Accelerate development</a:t>
            </a:r>
          </a:p>
        </p:txBody>
      </p:sp>
      <p:sp>
        <p:nvSpPr>
          <p:cNvPr id="54" name="TextBox 53"/>
          <p:cNvSpPr txBox="1"/>
          <p:nvPr/>
        </p:nvSpPr>
        <p:spPr>
          <a:xfrm>
            <a:off x="8067857" y="1586600"/>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Bind into services</a:t>
            </a:r>
          </a:p>
        </p:txBody>
      </p:sp>
      <p:sp useBgFill="1">
        <p:nvSpPr>
          <p:cNvPr id="58" name="Rectangle 57"/>
          <p:cNvSpPr/>
          <p:nvPr/>
        </p:nvSpPr>
        <p:spPr bwMode="auto">
          <a:xfrm>
            <a:off x="868" y="6387514"/>
            <a:ext cx="12190271"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 name="Group 22"/>
          <p:cNvGrpSpPr/>
          <p:nvPr/>
        </p:nvGrpSpPr>
        <p:grpSpPr>
          <a:xfrm>
            <a:off x="8221540" y="5001715"/>
            <a:ext cx="3377663" cy="948379"/>
            <a:chOff x="8386703" y="2300121"/>
            <a:chExt cx="3445880"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OneDrive</a:t>
              </a:r>
            </a:p>
          </p:txBody>
        </p:sp>
        <p:sp>
          <p:nvSpPr>
            <p:cNvPr id="81" name="TextBox 80"/>
            <p:cNvSpPr txBox="1"/>
            <p:nvPr/>
          </p:nvSpPr>
          <p:spPr>
            <a:xfrm>
              <a:off x="11194485" y="2975560"/>
              <a:ext cx="638098" cy="29195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66" name="Freeform 12"/>
          <p:cNvSpPr>
            <a:spLocks noChangeAspect="1" noEditPoints="1"/>
          </p:cNvSpPr>
          <p:nvPr/>
        </p:nvSpPr>
        <p:spPr bwMode="auto">
          <a:xfrm>
            <a:off x="8456288" y="3716184"/>
            <a:ext cx="537778"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09" tIns="44804" rIns="89609" bIns="44804"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6"/>
          <a:stretch>
            <a:fillRect/>
          </a:stretch>
        </p:blipFill>
        <p:spPr>
          <a:xfrm>
            <a:off x="9672039" y="3675582"/>
            <a:ext cx="627408" cy="561445"/>
          </a:xfrm>
          <a:prstGeom prst="rect">
            <a:avLst/>
          </a:prstGeom>
        </p:spPr>
      </p:pic>
      <p:sp>
        <p:nvSpPr>
          <p:cNvPr id="82" name="TextBox 81"/>
          <p:cNvSpPr txBox="1"/>
          <p:nvPr/>
        </p:nvSpPr>
        <p:spPr>
          <a:xfrm>
            <a:off x="8271431" y="4307730"/>
            <a:ext cx="873409"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Dropbox</a:t>
            </a:r>
          </a:p>
        </p:txBody>
      </p:sp>
      <p:sp>
        <p:nvSpPr>
          <p:cNvPr id="83" name="TextBox 82"/>
          <p:cNvSpPr txBox="1"/>
          <p:nvPr/>
        </p:nvSpPr>
        <p:spPr>
          <a:xfrm>
            <a:off x="9544139" y="4307730"/>
            <a:ext cx="894246"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84" name="TextBox 83"/>
          <p:cNvSpPr txBox="1"/>
          <p:nvPr/>
        </p:nvSpPr>
        <p:spPr>
          <a:xfrm>
            <a:off x="10865849" y="2917207"/>
            <a:ext cx="796475" cy="478059"/>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Storage</a:t>
            </a:r>
          </a:p>
        </p:txBody>
      </p:sp>
      <p:sp>
        <p:nvSpPr>
          <p:cNvPr id="91" name="Rectangle 90"/>
          <p:cNvSpPr>
            <a:spLocks noChangeArrowheads="1"/>
          </p:cNvSpPr>
          <p:nvPr/>
        </p:nvSpPr>
        <p:spPr bwMode="auto">
          <a:xfrm>
            <a:off x="8176798" y="2917207"/>
            <a:ext cx="1068946"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Service Bus</a:t>
            </a:r>
          </a:p>
        </p:txBody>
      </p:sp>
      <p:sp>
        <p:nvSpPr>
          <p:cNvPr id="92" name="Rectangle 91"/>
          <p:cNvSpPr>
            <a:spLocks noChangeArrowheads="1"/>
          </p:cNvSpPr>
          <p:nvPr/>
        </p:nvSpPr>
        <p:spPr bwMode="auto">
          <a:xfrm>
            <a:off x="9497840" y="2917207"/>
            <a:ext cx="998425"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Event Hub</a:t>
            </a:r>
          </a:p>
        </p:txBody>
      </p:sp>
      <p:pic>
        <p:nvPicPr>
          <p:cNvPr id="9" name="Picture 8"/>
          <p:cNvPicPr>
            <a:picLocks noChangeAspect="1"/>
          </p:cNvPicPr>
          <p:nvPr/>
        </p:nvPicPr>
        <p:blipFill>
          <a:blip r:embed="rId7"/>
          <a:stretch>
            <a:fillRect/>
          </a:stretch>
        </p:blipFill>
        <p:spPr>
          <a:xfrm>
            <a:off x="11039245" y="3581410"/>
            <a:ext cx="483459" cy="590977"/>
          </a:xfrm>
          <a:prstGeom prst="rect">
            <a:avLst/>
          </a:prstGeom>
        </p:spPr>
      </p:pic>
      <p:sp>
        <p:nvSpPr>
          <p:cNvPr id="95" name="Rectangle 94"/>
          <p:cNvSpPr>
            <a:spLocks noChangeArrowheads="1"/>
          </p:cNvSpPr>
          <p:nvPr/>
        </p:nvSpPr>
        <p:spPr bwMode="auto">
          <a:xfrm>
            <a:off x="10691314" y="4297416"/>
            <a:ext cx="1181142" cy="284288"/>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nvGrpSpPr>
          <p:cNvPr id="21" name="Group 20"/>
          <p:cNvGrpSpPr/>
          <p:nvPr/>
        </p:nvGrpSpPr>
        <p:grpSpPr>
          <a:xfrm>
            <a:off x="4491422" y="2496730"/>
            <a:ext cx="1295430" cy="3557733"/>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10" y="3659478"/>
            <a:ext cx="1634727" cy="239498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896045"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&lt;/&gt;</a:t>
              </a:r>
            </a:p>
          </p:txBody>
        </p:sp>
      </p:grpSp>
      <p:grpSp>
        <p:nvGrpSpPr>
          <p:cNvPr id="26" name="Group 25"/>
          <p:cNvGrpSpPr/>
          <p:nvPr/>
        </p:nvGrpSpPr>
        <p:grpSpPr>
          <a:xfrm>
            <a:off x="450364" y="2400796"/>
            <a:ext cx="1572137" cy="3653668"/>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3" y="3312502"/>
            <a:ext cx="1226293" cy="2741961"/>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pic>
        <p:nvPicPr>
          <p:cNvPr id="11" name="Picture 10"/>
          <p:cNvPicPr>
            <a:picLocks noChangeAspect="1"/>
          </p:cNvPicPr>
          <p:nvPr/>
        </p:nvPicPr>
        <p:blipFill>
          <a:blip r:embed="rId12"/>
          <a:stretch>
            <a:fillRect/>
          </a:stretch>
        </p:blipFill>
        <p:spPr>
          <a:xfrm>
            <a:off x="10922823" y="2277141"/>
            <a:ext cx="607016" cy="520151"/>
          </a:xfrm>
          <a:prstGeom prst="rect">
            <a:avLst/>
          </a:prstGeom>
        </p:spPr>
      </p:pic>
      <p:grpSp>
        <p:nvGrpSpPr>
          <p:cNvPr id="36" name="Group 35"/>
          <p:cNvGrpSpPr/>
          <p:nvPr/>
        </p:nvGrpSpPr>
        <p:grpSpPr>
          <a:xfrm>
            <a:off x="9721325" y="2282142"/>
            <a:ext cx="48941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7" name="Group 36"/>
          <p:cNvGrpSpPr/>
          <p:nvPr/>
        </p:nvGrpSpPr>
        <p:grpSpPr>
          <a:xfrm>
            <a:off x="8446601" y="2284040"/>
            <a:ext cx="486510"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7327675" cy="5008790"/>
          </a:xfrm>
          <a:prstGeom prst="rect">
            <a:avLst/>
          </a:prstGeom>
        </p:spPr>
      </p:pic>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822368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2235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ext uri="{D42A27DB-BD31-4B8C-83A1-F6EECF244321}">
                <p14:modId xmlns:p14="http://schemas.microsoft.com/office/powerpoint/2010/main" val="142917493"/>
              </p:ext>
            </p:extLst>
          </p:nvPr>
        </p:nvGraphicFramePr>
        <p:xfrm>
          <a:off x="343940" y="1561183"/>
          <a:ext cx="11158251" cy="3550104"/>
        </p:xfrm>
        <a:graphic>
          <a:graphicData uri="http://schemas.openxmlformats.org/drawingml/2006/table">
            <a:tbl>
              <a:tblPr firstRow="1">
                <a:tableStyleId>{00A15C55-8517-42AA-B614-E9B94910E393}</a:tableStyleId>
              </a:tblPr>
              <a:tblGrid>
                <a:gridCol w="3171922">
                  <a:extLst>
                    <a:ext uri="{9D8B030D-6E8A-4147-A177-3AD203B41FA5}">
                      <a16:colId xmlns:a16="http://schemas.microsoft.com/office/drawing/2014/main" val="20000"/>
                    </a:ext>
                  </a:extLst>
                </a:gridCol>
                <a:gridCol w="7986329">
                  <a:extLst>
                    <a:ext uri="{9D8B030D-6E8A-4147-A177-3AD203B41FA5}">
                      <a16:colId xmlns:a16="http://schemas.microsoft.com/office/drawing/2014/main" val="20001"/>
                    </a:ext>
                  </a:extLst>
                </a:gridCol>
              </a:tblGrid>
              <a:tr h="363976">
                <a:tc>
                  <a:txBody>
                    <a:bodyPr/>
                    <a:lstStyle/>
                    <a:p>
                      <a:r>
                        <a:rPr lang="en-US" sz="1800" dirty="0"/>
                        <a:t>Service</a:t>
                      </a:r>
                    </a:p>
                  </a:txBody>
                  <a:tcPr marL="89642" marR="89642" marT="44828" marB="44828"/>
                </a:tc>
                <a:tc>
                  <a:txBody>
                    <a:bodyPr/>
                    <a:lstStyle/>
                    <a:p>
                      <a:r>
                        <a:rPr lang="en-US" sz="1800" dirty="0"/>
                        <a:t>Best used for</a:t>
                      </a:r>
                      <a:r>
                        <a:rPr lang="is-IS" sz="1800" dirty="0"/>
                        <a:t>…</a:t>
                      </a:r>
                      <a:endParaRPr lang="en-US" sz="1800" dirty="0"/>
                    </a:p>
                  </a:txBody>
                  <a:tcPr marL="89642" marR="89642" marT="44828" marB="44828"/>
                </a:tc>
                <a:extLst>
                  <a:ext uri="{0D108BD9-81ED-4DB2-BD59-A6C34878D82A}">
                    <a16:rowId xmlns:a16="http://schemas.microsoft.com/office/drawing/2014/main" val="10000"/>
                  </a:ext>
                </a:extLst>
              </a:tr>
              <a:tr h="363976">
                <a:tc>
                  <a:txBody>
                    <a:bodyPr/>
                    <a:lstStyle/>
                    <a:p>
                      <a:r>
                        <a:rPr lang="en-US" sz="1800" dirty="0"/>
                        <a:t>VMs</a:t>
                      </a:r>
                      <a:endParaRPr lang="en-US" sz="1800" dirty="0">
                        <a:latin typeface="+mj-lt"/>
                      </a:endParaRPr>
                    </a:p>
                  </a:txBody>
                  <a:tcPr marL="89642" marR="89642" marT="44828" marB="44828"/>
                </a:tc>
                <a:tc>
                  <a:txBody>
                    <a:bodyPr/>
                    <a:lstStyle/>
                    <a:p>
                      <a:r>
                        <a:rPr lang="en-US" sz="1800" dirty="0"/>
                        <a:t>Lift-and-shift</a:t>
                      </a:r>
                      <a:r>
                        <a:rPr lang="en-US" sz="1800" baseline="0" dirty="0"/>
                        <a:t> for a set of “pets”</a:t>
                      </a:r>
                      <a:endParaRPr lang="en-US" sz="1800" dirty="0">
                        <a:latin typeface="+mj-lt"/>
                      </a:endParaRPr>
                    </a:p>
                  </a:txBody>
                  <a:tcPr marL="89642" marR="89642" marT="44828" marB="44828"/>
                </a:tc>
                <a:extLst>
                  <a:ext uri="{0D108BD9-81ED-4DB2-BD59-A6C34878D82A}">
                    <a16:rowId xmlns:a16="http://schemas.microsoft.com/office/drawing/2014/main" val="10001"/>
                  </a:ext>
                </a:extLst>
              </a:tr>
              <a:tr h="363976">
                <a:tc>
                  <a:txBody>
                    <a:bodyPr/>
                    <a:lstStyle/>
                    <a:p>
                      <a:r>
                        <a:rPr lang="en-US" sz="1800" dirty="0"/>
                        <a:t>VM Scale Sets</a:t>
                      </a:r>
                      <a:endParaRPr lang="en-US" sz="1800" dirty="0">
                        <a:latin typeface="+mj-lt"/>
                      </a:endParaRPr>
                    </a:p>
                  </a:txBody>
                  <a:tcPr marL="89642" marR="89642" marT="44828" marB="44828"/>
                </a:tc>
                <a:tc>
                  <a:txBody>
                    <a:bodyPr/>
                    <a:lstStyle/>
                    <a:p>
                      <a:r>
                        <a:rPr lang="en-US" sz="1800" dirty="0"/>
                        <a:t>Scaling</a:t>
                      </a:r>
                      <a:r>
                        <a:rPr lang="en-US" sz="1800" baseline="0" dirty="0"/>
                        <a:t> and managing a set of identical VMs</a:t>
                      </a:r>
                      <a:endParaRPr lang="en-US" sz="1800" dirty="0">
                        <a:latin typeface="+mj-lt"/>
                      </a:endParaRPr>
                    </a:p>
                  </a:txBody>
                  <a:tcPr marL="89642" marR="89642" marT="44828" marB="44828"/>
                </a:tc>
                <a:extLst>
                  <a:ext uri="{0D108BD9-81ED-4DB2-BD59-A6C34878D82A}">
                    <a16:rowId xmlns:a16="http://schemas.microsoft.com/office/drawing/2014/main" val="10002"/>
                  </a:ext>
                </a:extLst>
              </a:tr>
              <a:tr h="363976">
                <a:tc>
                  <a:txBody>
                    <a:bodyPr/>
                    <a:lstStyle/>
                    <a:p>
                      <a:r>
                        <a:rPr lang="en-US" sz="1800" dirty="0"/>
                        <a:t>Batch</a:t>
                      </a:r>
                      <a:endParaRPr lang="en-US" sz="1800" dirty="0">
                        <a:latin typeface="+mj-lt"/>
                      </a:endParaRPr>
                    </a:p>
                  </a:txBody>
                  <a:tcPr marL="89642" marR="89642" marT="44828" marB="44828"/>
                </a:tc>
                <a:tc>
                  <a:txBody>
                    <a:bodyPr/>
                    <a:lstStyle/>
                    <a:p>
                      <a:r>
                        <a:rPr lang="en-US" sz="1800" dirty="0"/>
                        <a:t>Highly parallelized computation</a:t>
                      </a:r>
                      <a:endParaRPr lang="en-US" sz="1800" dirty="0">
                        <a:latin typeface="+mj-lt"/>
                      </a:endParaRPr>
                    </a:p>
                  </a:txBody>
                  <a:tcPr marL="89642" marR="89642" marT="44828" marB="44828"/>
                </a:tc>
                <a:extLst>
                  <a:ext uri="{0D108BD9-81ED-4DB2-BD59-A6C34878D82A}">
                    <a16:rowId xmlns:a16="http://schemas.microsoft.com/office/drawing/2014/main" val="10003"/>
                  </a:ext>
                </a:extLst>
              </a:tr>
              <a:tr h="363976">
                <a:tc>
                  <a:txBody>
                    <a:bodyPr/>
                    <a:lstStyle/>
                    <a:p>
                      <a:r>
                        <a:rPr lang="en-US" sz="1800" dirty="0"/>
                        <a:t>Container</a:t>
                      </a:r>
                      <a:r>
                        <a:rPr lang="en-US" sz="1800" baseline="0" dirty="0"/>
                        <a:t> Service</a:t>
                      </a:r>
                      <a:endParaRPr lang="en-US" sz="1800" dirty="0">
                        <a:latin typeface="+mj-lt"/>
                      </a:endParaRPr>
                    </a:p>
                  </a:txBody>
                  <a:tcPr marL="89642" marR="89642" marT="44828" marB="44828"/>
                </a:tc>
                <a:tc>
                  <a:txBody>
                    <a:bodyPr/>
                    <a:lstStyle/>
                    <a:p>
                      <a:r>
                        <a:rPr lang="en-US" sz="1800" dirty="0"/>
                        <a:t>Deploying and managing a set of</a:t>
                      </a:r>
                      <a:r>
                        <a:rPr lang="en-US" sz="1800" baseline="0" dirty="0"/>
                        <a:t> arbitrary Linux containers</a:t>
                      </a:r>
                      <a:endParaRPr lang="en-US" sz="1800" dirty="0">
                        <a:latin typeface="+mj-lt"/>
                      </a:endParaRPr>
                    </a:p>
                  </a:txBody>
                  <a:tcPr marL="89642" marR="89642" marT="44828" marB="44828"/>
                </a:tc>
                <a:extLst>
                  <a:ext uri="{0D108BD9-81ED-4DB2-BD59-A6C34878D82A}">
                    <a16:rowId xmlns:a16="http://schemas.microsoft.com/office/drawing/2014/main" val="10004"/>
                  </a:ext>
                </a:extLst>
              </a:tr>
              <a:tr h="363976">
                <a:tc>
                  <a:txBody>
                    <a:bodyPr/>
                    <a:lstStyle/>
                    <a:p>
                      <a:r>
                        <a:rPr lang="en-US" sz="1800" kern="1200" dirty="0">
                          <a:solidFill>
                            <a:schemeClr val="dk1"/>
                          </a:solidFill>
                          <a:latin typeface="+mn-lt"/>
                          <a:ea typeface="+mn-ea"/>
                          <a:cs typeface="+mn-cs"/>
                        </a:rPr>
                        <a:t>Container Instances</a:t>
                      </a:r>
                    </a:p>
                  </a:txBody>
                  <a:tcPr marL="89642" marR="89642" marT="44828" marB="44828"/>
                </a:tc>
                <a:tc>
                  <a:txBody>
                    <a:bodyPr/>
                    <a:lstStyle/>
                    <a:p>
                      <a:r>
                        <a:rPr lang="en-US" sz="1800" kern="1200" dirty="0">
                          <a:solidFill>
                            <a:schemeClr val="dk1"/>
                          </a:solidFill>
                          <a:latin typeface="+mn-lt"/>
                          <a:ea typeface="+mn-ea"/>
                          <a:cs typeface="+mn-cs"/>
                        </a:rPr>
                        <a:t>Running individual containers with low overhead and no VM management</a:t>
                      </a:r>
                    </a:p>
                  </a:txBody>
                  <a:tcPr marL="89642" marR="89642" marT="44828" marB="44828"/>
                </a:tc>
                <a:extLst>
                  <a:ext uri="{0D108BD9-81ED-4DB2-BD59-A6C34878D82A}">
                    <a16:rowId xmlns:a16="http://schemas.microsoft.com/office/drawing/2014/main" val="205737907"/>
                  </a:ext>
                </a:extLst>
              </a:tr>
              <a:tr h="363976">
                <a:tc>
                  <a:txBody>
                    <a:bodyPr/>
                    <a:lstStyle/>
                    <a:p>
                      <a:r>
                        <a:rPr lang="en-US" sz="1800" dirty="0"/>
                        <a:t>Service Fabric</a:t>
                      </a:r>
                      <a:endParaRPr lang="en-US" sz="1800" dirty="0">
                        <a:latin typeface="+mj-lt"/>
                      </a:endParaRPr>
                    </a:p>
                  </a:txBody>
                  <a:tcPr marL="89642" marR="89642" marT="44828" marB="44828"/>
                </a:tc>
                <a:tc>
                  <a:txBody>
                    <a:bodyPr/>
                    <a:lstStyle/>
                    <a:p>
                      <a:r>
                        <a:rPr lang="en-US" sz="1800" dirty="0"/>
                        <a:t>Building</a:t>
                      </a:r>
                      <a:r>
                        <a:rPr lang="en-US" sz="1800" baseline="0" dirty="0"/>
                        <a:t> </a:t>
                      </a:r>
                      <a:r>
                        <a:rPr lang="en-US" sz="1800" baseline="0" dirty="0" err="1"/>
                        <a:t>microservice</a:t>
                      </a:r>
                      <a:r>
                        <a:rPr lang="en-US" sz="1800" baseline="0" dirty="0"/>
                        <a:t>-based applications on Windows using .NET</a:t>
                      </a:r>
                      <a:endParaRPr lang="en-US" sz="1800" dirty="0">
                        <a:latin typeface="+mj-lt"/>
                      </a:endParaRPr>
                    </a:p>
                  </a:txBody>
                  <a:tcPr marL="89642" marR="89642" marT="44828" marB="44828"/>
                </a:tc>
                <a:extLst>
                  <a:ext uri="{0D108BD9-81ED-4DB2-BD59-A6C34878D82A}">
                    <a16:rowId xmlns:a16="http://schemas.microsoft.com/office/drawing/2014/main" val="10005"/>
                  </a:ext>
                </a:extLst>
              </a:tr>
              <a:tr h="638296">
                <a:tc>
                  <a:txBody>
                    <a:bodyPr/>
                    <a:lstStyle/>
                    <a:p>
                      <a:r>
                        <a:rPr lang="en-US" sz="1800" dirty="0"/>
                        <a:t>App Service</a:t>
                      </a:r>
                      <a:endParaRPr lang="en-US" sz="1800" dirty="0">
                        <a:latin typeface="+mj-lt"/>
                      </a:endParaRPr>
                    </a:p>
                  </a:txBody>
                  <a:tcPr marL="89642" marR="89642" marT="44828" marB="44828"/>
                </a:tc>
                <a:tc>
                  <a:txBody>
                    <a:bodyPr/>
                    <a:lstStyle/>
                    <a:p>
                      <a:r>
                        <a:rPr lang="en-US" sz="1800" dirty="0"/>
                        <a:t>Building standard</a:t>
                      </a:r>
                      <a:r>
                        <a:rPr lang="en-US" sz="1800" baseline="0" dirty="0"/>
                        <a:t> web and mobile apps with limited management responsibilities</a:t>
                      </a:r>
                      <a:endParaRPr lang="en-US" sz="1800" dirty="0">
                        <a:latin typeface="+mj-lt"/>
                      </a:endParaRPr>
                    </a:p>
                  </a:txBody>
                  <a:tcPr marL="89642" marR="89642" marT="44828" marB="44828"/>
                </a:tc>
                <a:extLst>
                  <a:ext uri="{0D108BD9-81ED-4DB2-BD59-A6C34878D82A}">
                    <a16:rowId xmlns:a16="http://schemas.microsoft.com/office/drawing/2014/main" val="10006"/>
                  </a:ext>
                </a:extLst>
              </a:tr>
              <a:tr h="363976">
                <a:tc>
                  <a:txBody>
                    <a:bodyPr/>
                    <a:lstStyle/>
                    <a:p>
                      <a:r>
                        <a:rPr lang="en-US" sz="1800" dirty="0"/>
                        <a:t>Functions</a:t>
                      </a:r>
                      <a:endParaRPr lang="en-US" sz="1800" dirty="0">
                        <a:latin typeface="+mj-lt"/>
                      </a:endParaRPr>
                    </a:p>
                  </a:txBody>
                  <a:tcPr marL="89642" marR="89642" marT="44828" marB="44828"/>
                </a:tc>
                <a:tc>
                  <a:txBody>
                    <a:bodyPr/>
                    <a:lstStyle/>
                    <a:p>
                      <a:r>
                        <a:rPr lang="en-US" sz="1800" dirty="0"/>
                        <a:t>Building</a:t>
                      </a:r>
                      <a:r>
                        <a:rPr lang="en-US" sz="1800" baseline="0" dirty="0"/>
                        <a:t> small, event-driven software with granular auto-scale</a:t>
                      </a:r>
                      <a:endParaRPr lang="en-US" sz="1800" dirty="0">
                        <a:latin typeface="+mj-lt"/>
                      </a:endParaRPr>
                    </a:p>
                  </a:txBody>
                  <a:tcPr marL="89642" marR="89642" marT="44828" marB="4482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Create compute-intensive application</a:t>
            </a:r>
          </a:p>
        </p:txBody>
      </p:sp>
    </p:spTree>
    <p:extLst>
      <p:ext uri="{BB962C8B-B14F-4D97-AF65-F5344CB8AC3E}">
        <p14:creationId xmlns:p14="http://schemas.microsoft.com/office/powerpoint/2010/main" val="4138334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03341" y="1133468"/>
            <a:ext cx="5185320" cy="5185318"/>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1" rIns="182837" bIns="146271" numCol="1" spcCol="0" rtlCol="0" fromWordArt="0" anchor="t" anchorCtr="0" forceAA="0" compatLnSpc="1">
            <a:prstTxWarp prst="textNoShape">
              <a:avLst/>
            </a:prstTxWarp>
            <a:noAutofit/>
          </a:bodyPr>
          <a:lstStyle/>
          <a:p>
            <a:pPr algn="ctr" defTabSz="932206" fontAlgn="base">
              <a:lnSpc>
                <a:spcPct val="90000"/>
              </a:lnSpc>
              <a:spcBef>
                <a:spcPct val="0"/>
              </a:spcBef>
              <a:spcAft>
                <a:spcPct val="0"/>
              </a:spcAft>
              <a:defRPr/>
            </a:pPr>
            <a:endParaRPr lang="en-US" sz="1200" err="1">
              <a:solidFill>
                <a:srgbClr val="0070C0"/>
              </a:solidFill>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055078" y="2685278"/>
            <a:ext cx="2081847" cy="2030328"/>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lnSpc>
                  <a:spcPct val="90000"/>
                </a:lnSpc>
                <a:defRPr/>
              </a:pPr>
              <a:endParaRPr lang="en-US" sz="1200">
                <a:solidFill>
                  <a:prstClr val="white"/>
                </a:solidFill>
                <a:latin typeface="Segoe UI Semilight"/>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idx="4294967295"/>
          </p:nvPr>
        </p:nvSpPr>
        <p:spPr>
          <a:xfrm>
            <a:off x="536576" y="288925"/>
            <a:ext cx="11655425" cy="900113"/>
          </a:xfrm>
        </p:spPr>
        <p:txBody>
          <a:bodyPr/>
          <a:lstStyle/>
          <a:p>
            <a:pPr algn="ctr"/>
            <a:r>
              <a:rPr lang="en-US" sz="2400" b="1" spc="294" dirty="0">
                <a:gradFill>
                  <a:gsLst>
                    <a:gs pos="1250">
                      <a:schemeClr val="tx2"/>
                    </a:gs>
                    <a:gs pos="100000">
                      <a:schemeClr val="tx2"/>
                    </a:gs>
                  </a:gsLst>
                  <a:lin ang="5400000" scaled="0"/>
                </a:gradFill>
                <a:latin typeface="Segoe UI" panose="020B0502040204020203" pitchFamily="34" charset="0"/>
              </a:rPr>
              <a:t>WHAT IS HIGH PERFORMANCE COMPUTING?</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471861" y="2755060"/>
            <a:ext cx="975499" cy="924118"/>
            <a:chOff x="2521426" y="2809809"/>
            <a:chExt cx="995060" cy="942649"/>
          </a:xfrm>
        </p:grpSpPr>
        <p:sp>
          <p:nvSpPr>
            <p:cNvPr id="107" name="Rectangle 106"/>
            <p:cNvSpPr/>
            <p:nvPr/>
          </p:nvSpPr>
          <p:spPr>
            <a:xfrm>
              <a:off x="2521426" y="3582926"/>
              <a:ext cx="995060" cy="169532"/>
            </a:xfrm>
            <a:prstGeom prst="rect">
              <a:avLst/>
            </a:prstGeom>
            <a:ln>
              <a:solidFill>
                <a:schemeClr val="tx2"/>
              </a:solidFill>
            </a:ln>
          </p:spPr>
          <p:txBody>
            <a:bodyPr vert="horz" wrap="square" lIns="0" tIns="0" rIns="0" bIns="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27012" y="4267828"/>
            <a:ext cx="1265196" cy="767442"/>
            <a:chOff x="2373673" y="4352910"/>
            <a:chExt cx="1290566" cy="782831"/>
          </a:xfrm>
        </p:grpSpPr>
        <p:sp>
          <p:nvSpPr>
            <p:cNvPr id="110" name="TextBox 109"/>
            <p:cNvSpPr txBox="1"/>
            <p:nvPr/>
          </p:nvSpPr>
          <p:spPr>
            <a:xfrm>
              <a:off x="2373673" y="4966209"/>
              <a:ext cx="129056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785720" y="2893573"/>
            <a:ext cx="757134" cy="776273"/>
            <a:chOff x="801475" y="2951097"/>
            <a:chExt cx="772316" cy="791839"/>
          </a:xfrm>
        </p:grpSpPr>
        <p:sp>
          <p:nvSpPr>
            <p:cNvPr id="113" name="Rectangle 112"/>
            <p:cNvSpPr/>
            <p:nvPr/>
          </p:nvSpPr>
          <p:spPr>
            <a:xfrm>
              <a:off x="801475" y="3573659"/>
              <a:ext cx="772316" cy="16927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579" fontAlgn="base">
                <a:lnSpc>
                  <a:spcPct val="90000"/>
                </a:lnSpc>
                <a:spcBef>
                  <a:spcPct val="0"/>
                </a:spcBef>
                <a:spcAft>
                  <a:spcPts val="586"/>
                </a:spcAft>
                <a:defRPr/>
              </a:pPr>
              <a:r>
                <a:rPr lang="en-US" sz="1200" kern="0" dirty="0">
                  <a:solidFill>
                    <a:srgbClr val="0078D7"/>
                  </a:solidFill>
                  <a:latin typeface="Segoe UI Semilight"/>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dirty="0">
                  <a:solidFill>
                    <a:srgbClr val="0078D7"/>
                  </a:solidFill>
                  <a:latin typeface="Segoe UI Semilight"/>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42252" y="4144881"/>
            <a:ext cx="1044070" cy="881055"/>
            <a:chOff x="655130" y="4227497"/>
            <a:chExt cx="1065006" cy="898722"/>
          </a:xfrm>
        </p:grpSpPr>
        <p:sp>
          <p:nvSpPr>
            <p:cNvPr id="116" name="TextBox 115"/>
            <p:cNvSpPr txBox="1"/>
            <p:nvPr/>
          </p:nvSpPr>
          <p:spPr>
            <a:xfrm>
              <a:off x="655130" y="4956942"/>
              <a:ext cx="1065006" cy="169277"/>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42252" y="5440730"/>
            <a:ext cx="1044070" cy="978378"/>
            <a:chOff x="655130" y="5549334"/>
            <a:chExt cx="1065006" cy="997997"/>
          </a:xfrm>
        </p:grpSpPr>
        <p:sp>
          <p:nvSpPr>
            <p:cNvPr id="143" name="TextBox 142"/>
            <p:cNvSpPr txBox="1"/>
            <p:nvPr/>
          </p:nvSpPr>
          <p:spPr>
            <a:xfrm>
              <a:off x="655130" y="6208267"/>
              <a:ext cx="1065006" cy="339064"/>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dirty="0">
                  <a:solidFill>
                    <a:srgbClr val="0078D7"/>
                  </a:solidFill>
                  <a:latin typeface="Segoe UI Semilight"/>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37575" y="5453184"/>
            <a:ext cx="1044070" cy="781311"/>
            <a:chOff x="2486453" y="5562034"/>
            <a:chExt cx="1065006" cy="796978"/>
          </a:xfrm>
        </p:grpSpPr>
        <p:sp>
          <p:nvSpPr>
            <p:cNvPr id="119" name="TextBox 118"/>
            <p:cNvSpPr txBox="1"/>
            <p:nvPr/>
          </p:nvSpPr>
          <p:spPr>
            <a:xfrm>
              <a:off x="2486453" y="6189735"/>
              <a:ext cx="1065006" cy="169277"/>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665324" y="5411162"/>
            <a:ext cx="1140357" cy="1007947"/>
            <a:chOff x="8839081" y="5519172"/>
            <a:chExt cx="1163224" cy="1028159"/>
          </a:xfrm>
        </p:grpSpPr>
        <p:sp>
          <p:nvSpPr>
            <p:cNvPr id="147" name="TextBox 146"/>
            <p:cNvSpPr txBox="1"/>
            <p:nvPr/>
          </p:nvSpPr>
          <p:spPr>
            <a:xfrm>
              <a:off x="8839081" y="6208267"/>
              <a:ext cx="1163224" cy="339064"/>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459051" y="5448513"/>
            <a:ext cx="1137322" cy="795315"/>
            <a:chOff x="10668776" y="5557271"/>
            <a:chExt cx="1160128" cy="811263"/>
          </a:xfrm>
        </p:grpSpPr>
        <p:sp>
          <p:nvSpPr>
            <p:cNvPr id="134" name="TextBox 133"/>
            <p:cNvSpPr txBox="1"/>
            <p:nvPr/>
          </p:nvSpPr>
          <p:spPr>
            <a:xfrm>
              <a:off x="10668776" y="6199002"/>
              <a:ext cx="1160128"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713467" y="4188457"/>
            <a:ext cx="1044070" cy="846813"/>
            <a:chOff x="8888190" y="4271947"/>
            <a:chExt cx="1065006" cy="863794"/>
          </a:xfrm>
        </p:grpSpPr>
        <p:sp>
          <p:nvSpPr>
            <p:cNvPr id="125" name="TextBox 124"/>
            <p:cNvSpPr txBox="1"/>
            <p:nvPr/>
          </p:nvSpPr>
          <p:spPr>
            <a:xfrm>
              <a:off x="8888190" y="4966209"/>
              <a:ext cx="106500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505677" y="4292729"/>
            <a:ext cx="1044070" cy="742541"/>
            <a:chOff x="10716337" y="4378310"/>
            <a:chExt cx="1065006" cy="757431"/>
          </a:xfrm>
        </p:grpSpPr>
        <p:sp>
          <p:nvSpPr>
            <p:cNvPr id="131" name="TextBox 130"/>
            <p:cNvSpPr txBox="1"/>
            <p:nvPr/>
          </p:nvSpPr>
          <p:spPr>
            <a:xfrm>
              <a:off x="10716337" y="4966209"/>
              <a:ext cx="106500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505677" y="2993174"/>
            <a:ext cx="1044070" cy="686005"/>
            <a:chOff x="10716337" y="3052697"/>
            <a:chExt cx="1065006" cy="699761"/>
          </a:xfrm>
        </p:grpSpPr>
        <p:sp>
          <p:nvSpPr>
            <p:cNvPr id="137" name="TextBox 136"/>
            <p:cNvSpPr txBox="1"/>
            <p:nvPr/>
          </p:nvSpPr>
          <p:spPr>
            <a:xfrm>
              <a:off x="10716337" y="3582926"/>
              <a:ext cx="106500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713467" y="2892016"/>
            <a:ext cx="1044070" cy="943779"/>
            <a:chOff x="8888190" y="2949509"/>
            <a:chExt cx="1065006" cy="962704"/>
          </a:xfrm>
        </p:grpSpPr>
        <p:sp>
          <p:nvSpPr>
            <p:cNvPr id="122" name="TextBox 121"/>
            <p:cNvSpPr txBox="1"/>
            <p:nvPr/>
          </p:nvSpPr>
          <p:spPr>
            <a:xfrm>
              <a:off x="8888190" y="3573659"/>
              <a:ext cx="1065006" cy="338554"/>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42252" y="1478361"/>
            <a:ext cx="1044070" cy="983177"/>
            <a:chOff x="655130" y="1507506"/>
            <a:chExt cx="1065006" cy="1002891"/>
          </a:xfrm>
        </p:grpSpPr>
        <p:sp>
          <p:nvSpPr>
            <p:cNvPr id="128" name="TextBox 127"/>
            <p:cNvSpPr txBox="1"/>
            <p:nvPr/>
          </p:nvSpPr>
          <p:spPr>
            <a:xfrm>
              <a:off x="655130" y="2171333"/>
              <a:ext cx="1065006" cy="339064"/>
            </a:xfrm>
            <a:prstGeom prst="rect">
              <a:avLst/>
            </a:prstGeom>
            <a:noFill/>
          </p:spPr>
          <p:txBody>
            <a:bodyPr vert="horz" wrap="square" lIns="0" tIns="0" rIns="0" bIns="0" rtlCol="0" anchor="ctr" anchorCtr="0">
              <a:spAutoFit/>
            </a:bodyPr>
            <a:lstStyle/>
            <a:p>
              <a:pPr algn="ctr" defTabSz="913788">
                <a:lnSpc>
                  <a:spcPct val="90000"/>
                </a:lnSpc>
                <a:defRPr/>
              </a:pPr>
              <a:r>
                <a:rPr lang="en-US" sz="1200" kern="0" dirty="0">
                  <a:solidFill>
                    <a:srgbClr val="0078D7"/>
                  </a:solidFill>
                  <a:latin typeface="Segoe UI Semilight"/>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dirty="0">
                  <a:solidFill>
                    <a:srgbClr val="0078D7"/>
                  </a:solidFill>
                  <a:latin typeface="Segoe UI Semilight"/>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25514" y="1523491"/>
            <a:ext cx="1068193" cy="753427"/>
            <a:chOff x="2474150" y="1553543"/>
            <a:chExt cx="1089612" cy="768535"/>
          </a:xfrm>
        </p:grpSpPr>
        <p:sp>
          <p:nvSpPr>
            <p:cNvPr id="104" name="Rectangle 103"/>
            <p:cNvSpPr/>
            <p:nvPr/>
          </p:nvSpPr>
          <p:spPr>
            <a:xfrm>
              <a:off x="2474150" y="2152801"/>
              <a:ext cx="1089612" cy="169277"/>
            </a:xfrm>
            <a:prstGeom prst="rect">
              <a:avLst/>
            </a:prstGeom>
            <a:ln>
              <a:solidFill>
                <a:schemeClr val="tx2"/>
              </a:solidFill>
            </a:ln>
          </p:spPr>
          <p:txBody>
            <a:bodyPr vert="horz" wrap="square" lIns="0" tIns="0" rIns="0" bIns="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501178" y="1588856"/>
            <a:ext cx="1468653" cy="867614"/>
            <a:chOff x="8671642" y="1620219"/>
            <a:chExt cx="1498103" cy="885012"/>
          </a:xfrm>
        </p:grpSpPr>
        <p:sp>
          <p:nvSpPr>
            <p:cNvPr id="140" name="TextBox 139"/>
            <p:cNvSpPr txBox="1"/>
            <p:nvPr/>
          </p:nvSpPr>
          <p:spPr>
            <a:xfrm>
              <a:off x="8671642" y="2166167"/>
              <a:ext cx="1498103" cy="339064"/>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dirty="0">
                  <a:solidFill>
                    <a:srgbClr val="0078D7"/>
                  </a:solidFill>
                  <a:latin typeface="Segoe UI Semilight"/>
                  <a:cs typeface="Segoe UI Light" panose="020B0502040204020203" pitchFamily="34" charset="0"/>
                </a:rPr>
                <a:t>Weather </a:t>
              </a:r>
              <a:br>
                <a:rPr lang="en-US" sz="1200" kern="0" dirty="0">
                  <a:solidFill>
                    <a:srgbClr val="0078D7"/>
                  </a:solidFill>
                  <a:latin typeface="Segoe UI Semilight"/>
                  <a:cs typeface="Segoe UI Light" panose="020B0502040204020203" pitchFamily="34" charset="0"/>
                </a:rPr>
              </a:br>
              <a:r>
                <a:rPr lang="en-US" sz="1200" kern="0" dirty="0">
                  <a:solidFill>
                    <a:srgbClr val="0078D7"/>
                  </a:solidFill>
                  <a:latin typeface="Segoe UI Semilight"/>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505677" y="1500147"/>
            <a:ext cx="1044070" cy="775039"/>
            <a:chOff x="10716337" y="1529731"/>
            <a:chExt cx="1065006" cy="790580"/>
          </a:xfrm>
        </p:grpSpPr>
        <p:sp>
          <p:nvSpPr>
            <p:cNvPr id="101" name="TextBox 100"/>
            <p:cNvSpPr txBox="1"/>
            <p:nvPr/>
          </p:nvSpPr>
          <p:spPr>
            <a:xfrm>
              <a:off x="10716337" y="2151034"/>
              <a:ext cx="1065006" cy="169277"/>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a:solidFill>
                    <a:srgbClr val="0078D7"/>
                  </a:solidFill>
                  <a:latin typeface="Segoe UI Semilight"/>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sp>
        <p:nvSpPr>
          <p:cNvPr id="98" name="TextBox 97"/>
          <p:cNvSpPr txBox="1"/>
          <p:nvPr/>
        </p:nvSpPr>
        <p:spPr>
          <a:xfrm>
            <a:off x="5541324" y="4029330"/>
            <a:ext cx="1109453" cy="729911"/>
          </a:xfrm>
          <a:prstGeom prst="rect">
            <a:avLst/>
          </a:prstGeom>
          <a:noFill/>
        </p:spPr>
        <p:txBody>
          <a:bodyPr wrap="none" lIns="182837" tIns="146271" rIns="182837" bIns="146271" rtlCol="0">
            <a:spAutoFit/>
          </a:bodyPr>
          <a:lstStyle/>
          <a:p>
            <a:pPr algn="ctr" defTabSz="914140">
              <a:lnSpc>
                <a:spcPct val="90000"/>
              </a:lnSpc>
              <a:spcAft>
                <a:spcPts val="600"/>
              </a:spcAft>
              <a:defRPr/>
            </a:pPr>
            <a:r>
              <a:rPr lang="en-US" sz="3100" dirty="0">
                <a:gradFill>
                  <a:gsLst>
                    <a:gs pos="1250">
                      <a:srgbClr val="FFFFFF"/>
                    </a:gs>
                    <a:gs pos="100000">
                      <a:srgbClr val="FFFFFF"/>
                    </a:gs>
                  </a:gsLst>
                  <a:lin ang="5400000" scaled="0"/>
                </a:gradFill>
                <a:latin typeface="Segoe UI Light"/>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781531" y="1389093"/>
            <a:ext cx="4628941" cy="4643377"/>
            <a:chOff x="3857357" y="1416449"/>
            <a:chExt cx="4721761" cy="4736487"/>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kern="0">
                  <a:solidFill>
                    <a:srgbClr val="0070C0"/>
                  </a:solidFill>
                  <a:latin typeface="Segoe UI Semilight"/>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kern="0">
                  <a:solidFill>
                    <a:srgbClr val="0070C0"/>
                  </a:solidFill>
                  <a:latin typeface="Segoe UI Semilight"/>
                  <a:cs typeface="Segoe UI Light" panose="020B0502040204020203" pitchFamily="34" charset="0"/>
                </a:endParaRPr>
              </a:p>
            </p:txBody>
          </p:sp>
        </p:grpSp>
        <p:sp>
          <p:nvSpPr>
            <p:cNvPr id="157" name="TextBox 156"/>
            <p:cNvSpPr txBox="1"/>
            <p:nvPr/>
          </p:nvSpPr>
          <p:spPr>
            <a:xfrm>
              <a:off x="7234063" y="2636144"/>
              <a:ext cx="914400" cy="339064"/>
            </a:xfrm>
            <a:prstGeom prst="rect">
              <a:avLst/>
            </a:prstGeom>
            <a:noFill/>
          </p:spPr>
          <p:txBody>
            <a:bodyPr vert="horz" wrap="square" lIns="0" tIns="0" rIns="0" bIns="0" rtlCol="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Graphics &amp; rendering</a:t>
              </a:r>
            </a:p>
          </p:txBody>
        </p:sp>
        <p:sp>
          <p:nvSpPr>
            <p:cNvPr id="181" name="Rectangle 180"/>
            <p:cNvSpPr/>
            <p:nvPr/>
          </p:nvSpPr>
          <p:spPr>
            <a:xfrm>
              <a:off x="4412583" y="2636144"/>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Fluid dynamics</a:t>
              </a:r>
            </a:p>
          </p:txBody>
        </p:sp>
        <p:sp>
          <p:nvSpPr>
            <p:cNvPr id="193" name="Rectangle 192"/>
            <p:cNvSpPr/>
            <p:nvPr/>
          </p:nvSpPr>
          <p:spPr>
            <a:xfrm>
              <a:off x="7664718" y="3855449"/>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Crash Simulations</a:t>
              </a:r>
            </a:p>
          </p:txBody>
        </p:sp>
        <p:sp>
          <p:nvSpPr>
            <p:cNvPr id="196" name="Rectangle 195"/>
            <p:cNvSpPr/>
            <p:nvPr/>
          </p:nvSpPr>
          <p:spPr>
            <a:xfrm>
              <a:off x="3857357" y="3860681"/>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Deep Learning</a:t>
              </a:r>
            </a:p>
          </p:txBody>
        </p:sp>
        <p:sp>
          <p:nvSpPr>
            <p:cNvPr id="190" name="Rectangle 189"/>
            <p:cNvSpPr/>
            <p:nvPr/>
          </p:nvSpPr>
          <p:spPr>
            <a:xfrm>
              <a:off x="7234063" y="5134110"/>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Structural</a:t>
              </a:r>
            </a:p>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simulations</a:t>
              </a:r>
            </a:p>
          </p:txBody>
        </p:sp>
        <p:sp>
          <p:nvSpPr>
            <p:cNvPr id="218" name="Rectangle 217"/>
            <p:cNvSpPr/>
            <p:nvPr/>
          </p:nvSpPr>
          <p:spPr>
            <a:xfrm>
              <a:off x="4412583" y="5134110"/>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sp>
          <p:nvSpPr>
            <p:cNvPr id="221" name="Rectangle 220"/>
            <p:cNvSpPr/>
            <p:nvPr/>
          </p:nvSpPr>
          <p:spPr>
            <a:xfrm>
              <a:off x="5730418" y="1965048"/>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Risk Simulations</a:t>
              </a:r>
            </a:p>
          </p:txBody>
        </p:sp>
        <p:sp>
          <p:nvSpPr>
            <p:cNvPr id="211" name="Rectangle 210"/>
            <p:cNvSpPr/>
            <p:nvPr/>
          </p:nvSpPr>
          <p:spPr>
            <a:xfrm>
              <a:off x="5761037" y="5983404"/>
              <a:ext cx="914400" cy="169532"/>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3275922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value for big compute</a:t>
            </a:r>
          </a:p>
        </p:txBody>
      </p:sp>
      <p:sp>
        <p:nvSpPr>
          <p:cNvPr id="8" name="Move_E7C2" descr="Expand, grow, enlarge&#10;">
            <a:extLst/>
          </p:cNvPr>
          <p:cNvSpPr>
            <a:spLocks noChangeAspect="1" noEditPoints="1"/>
          </p:cNvSpPr>
          <p:nvPr/>
        </p:nvSpPr>
        <p:spPr bwMode="auto">
          <a:xfrm>
            <a:off x="1259001" y="2039995"/>
            <a:ext cx="896200" cy="89642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TextBox 9"/>
          <p:cNvSpPr txBox="1"/>
          <p:nvPr/>
        </p:nvSpPr>
        <p:spPr>
          <a:xfrm>
            <a:off x="1160576" y="2936419"/>
            <a:ext cx="1093048" cy="669914"/>
          </a:xfrm>
          <a:prstGeom prst="rect">
            <a:avLst/>
          </a:prstGeom>
          <a:noFill/>
        </p:spPr>
        <p:txBody>
          <a:bodyPr wrap="non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Scale</a:t>
            </a:r>
          </a:p>
        </p:txBody>
      </p:sp>
      <p:sp>
        <p:nvSpPr>
          <p:cNvPr id="12" name="TextBox 11"/>
          <p:cNvSpPr txBox="1"/>
          <p:nvPr/>
        </p:nvSpPr>
        <p:spPr>
          <a:xfrm>
            <a:off x="3746743" y="2936420"/>
            <a:ext cx="1641265" cy="669832"/>
          </a:xfrm>
          <a:prstGeom prst="rect">
            <a:avLst/>
          </a:prstGeom>
          <a:noFill/>
        </p:spPr>
        <p:txBody>
          <a:bodyPr wrap="non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Elasticity</a:t>
            </a:r>
          </a:p>
        </p:txBody>
      </p:sp>
      <p:sp>
        <p:nvSpPr>
          <p:cNvPr id="13" name="arrow_6" descr="Bidirectional">
            <a:extLst/>
          </p:cNvPr>
          <p:cNvSpPr>
            <a:spLocks noChangeAspect="1" noEditPoints="1"/>
          </p:cNvSpPr>
          <p:nvPr/>
        </p:nvSpPr>
        <p:spPr bwMode="auto">
          <a:xfrm>
            <a:off x="4136229" y="2084816"/>
            <a:ext cx="858963" cy="806782"/>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money_2" descr="Revenue, financial report, funds&#10;">
            <a:extLst/>
          </p:cNvPr>
          <p:cNvSpPr>
            <a:spLocks noChangeAspect="1" noEditPoints="1"/>
          </p:cNvSpPr>
          <p:nvPr/>
        </p:nvSpPr>
        <p:spPr bwMode="auto">
          <a:xfrm>
            <a:off x="6976216" y="2084816"/>
            <a:ext cx="765173" cy="80678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5" name="TextBox 14"/>
          <p:cNvSpPr txBox="1"/>
          <p:nvPr/>
        </p:nvSpPr>
        <p:spPr>
          <a:xfrm>
            <a:off x="6397279" y="2936419"/>
            <a:ext cx="1923047" cy="669914"/>
          </a:xfrm>
          <a:prstGeom prst="rect">
            <a:avLst/>
          </a:prstGeom>
          <a:noFill/>
        </p:spPr>
        <p:txBody>
          <a:bodyPr wrap="non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Pay for use</a:t>
            </a:r>
          </a:p>
        </p:txBody>
      </p:sp>
      <p:sp>
        <p:nvSpPr>
          <p:cNvPr id="16" name="server" descr="Server, server center, data center, storage&#10;">
            <a:extLst/>
          </p:cNvPr>
          <p:cNvSpPr>
            <a:spLocks noChangeAspect="1" noEditPoints="1"/>
          </p:cNvSpPr>
          <p:nvPr/>
        </p:nvSpPr>
        <p:spPr bwMode="auto">
          <a:xfrm>
            <a:off x="2047891" y="4099286"/>
            <a:ext cx="424762" cy="8067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7" name="TextBox 16"/>
          <p:cNvSpPr txBox="1"/>
          <p:nvPr/>
        </p:nvSpPr>
        <p:spPr>
          <a:xfrm>
            <a:off x="637788" y="4889497"/>
            <a:ext cx="3255096"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Hardware selection</a:t>
            </a:r>
          </a:p>
        </p:txBody>
      </p:sp>
      <p:sp>
        <p:nvSpPr>
          <p:cNvPr id="18" name="TextBox 17"/>
          <p:cNvSpPr txBox="1"/>
          <p:nvPr/>
        </p:nvSpPr>
        <p:spPr>
          <a:xfrm>
            <a:off x="4472861" y="4889497"/>
            <a:ext cx="3032780"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No infrastructure</a:t>
            </a:r>
          </a:p>
        </p:txBody>
      </p:sp>
      <p:sp>
        <p:nvSpPr>
          <p:cNvPr id="19" name="TextBox 18"/>
          <p:cNvSpPr txBox="1"/>
          <p:nvPr/>
        </p:nvSpPr>
        <p:spPr>
          <a:xfrm>
            <a:off x="7928953" y="4889497"/>
            <a:ext cx="3153799"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Known costs</a:t>
            </a:r>
          </a:p>
        </p:txBody>
      </p:sp>
      <p:sp>
        <p:nvSpPr>
          <p:cNvPr id="20" name="building_4" descr="Warehouse, garage manufacturing&#10;">
            <a:extLst/>
          </p:cNvPr>
          <p:cNvSpPr>
            <a:spLocks noChangeAspect="1" noEditPoints="1"/>
          </p:cNvSpPr>
          <p:nvPr/>
        </p:nvSpPr>
        <p:spPr bwMode="auto">
          <a:xfrm>
            <a:off x="5581479" y="4441285"/>
            <a:ext cx="815546" cy="448212"/>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1" name="server" descr="Server, server center, data center, storage&#10;">
            <a:extLst/>
          </p:cNvPr>
          <p:cNvSpPr>
            <a:spLocks noChangeAspect="1" noEditPoints="1"/>
          </p:cNvSpPr>
          <p:nvPr/>
        </p:nvSpPr>
        <p:spPr bwMode="auto">
          <a:xfrm>
            <a:off x="6503010" y="4441285"/>
            <a:ext cx="235979" cy="44821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2" name="Money_4" descr="Money, currency, coins&#10;">
            <a:extLst/>
          </p:cNvPr>
          <p:cNvSpPr>
            <a:spLocks noChangeAspect="1" noEditPoints="1"/>
          </p:cNvSpPr>
          <p:nvPr/>
        </p:nvSpPr>
        <p:spPr bwMode="auto">
          <a:xfrm>
            <a:off x="9071642" y="4081708"/>
            <a:ext cx="868420" cy="806782"/>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3" name="globe_4" descr="Globe, global, earth&#10;">
            <a:extLst/>
          </p:cNvPr>
          <p:cNvSpPr>
            <a:spLocks noChangeAspect="1" noEditPoints="1"/>
          </p:cNvSpPr>
          <p:nvPr/>
        </p:nvSpPr>
        <p:spPr bwMode="auto">
          <a:xfrm>
            <a:off x="9722418" y="2084816"/>
            <a:ext cx="796778" cy="80678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TextBox 23"/>
          <p:cNvSpPr txBox="1"/>
          <p:nvPr/>
        </p:nvSpPr>
        <p:spPr>
          <a:xfrm>
            <a:off x="8693552" y="2936420"/>
            <a:ext cx="2854505"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Reach &amp; locality</a:t>
            </a:r>
          </a:p>
        </p:txBody>
      </p:sp>
    </p:spTree>
    <p:extLst>
      <p:ext uri="{BB962C8B-B14F-4D97-AF65-F5344CB8AC3E}">
        <p14:creationId xmlns:p14="http://schemas.microsoft.com/office/powerpoint/2010/main" val="395939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P spid="13" grpId="0" animBg="1"/>
      <p:bldP spid="14" grpId="0" animBg="1"/>
      <p:bldP spid="15" grpId="0"/>
      <p:bldP spid="16" grpId="0" animBg="1"/>
      <p:bldP spid="17" grpId="0"/>
      <p:bldP spid="18" grpId="0"/>
      <p:bldP spid="19" grpId="0"/>
      <p:bldP spid="20" grpId="0" animBg="1"/>
      <p:bldP spid="21" grpId="0" animBg="1"/>
      <p:bldP spid="22" grpId="0" animBg="1"/>
      <p:bldP spid="23" grpId="0" animBg="1"/>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6372591" y="1284776"/>
            <a:ext cx="282229" cy="180737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127" name="Group 126"/>
          <p:cNvGrpSpPr/>
          <p:nvPr/>
        </p:nvGrpSpPr>
        <p:grpSpPr>
          <a:xfrm>
            <a:off x="4143175" y="4739739"/>
            <a:ext cx="3276939" cy="1669194"/>
            <a:chOff x="5442654" y="4275734"/>
            <a:chExt cx="334264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24" name="Group 123"/>
            <p:cNvGrpSpPr/>
            <p:nvPr/>
          </p:nvGrpSpPr>
          <p:grpSpPr>
            <a:xfrm>
              <a:off x="5442654" y="5035088"/>
              <a:ext cx="3342649" cy="943310"/>
              <a:chOff x="6332961" y="5035088"/>
              <a:chExt cx="334264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09" name="TextBox 108"/>
              <p:cNvSpPr txBox="1"/>
              <p:nvPr/>
            </p:nvSpPr>
            <p:spPr>
              <a:xfrm>
                <a:off x="6332961" y="5485145"/>
                <a:ext cx="835349" cy="493253"/>
              </a:xfrm>
              <a:prstGeom prst="rect">
                <a:avLst/>
              </a:prstGeom>
              <a:noFill/>
            </p:spPr>
            <p:txBody>
              <a:bodyPr wrap="none" lIns="179285" tIns="143428" rIns="179285" bIns="143428" rtlCol="0">
                <a:spAutoFit/>
              </a:bodyPr>
              <a:lstStyle/>
              <a:p>
                <a:pPr>
                  <a:lnSpc>
                    <a:spcPct val="90000"/>
                  </a:lnSpc>
                  <a:spcAft>
                    <a:spcPts val="588"/>
                  </a:spcAft>
                </a:pPr>
                <a:r>
                  <a:rPr lang="en-US" sz="1400">
                    <a:gradFill>
                      <a:gsLst>
                        <a:gs pos="2917">
                          <a:schemeClr val="tx1"/>
                        </a:gs>
                        <a:gs pos="30000">
                          <a:schemeClr val="tx1"/>
                        </a:gs>
                      </a:gsLst>
                      <a:lin ang="5400000" scaled="0"/>
                    </a:gradFill>
                  </a:rPr>
                  <a:t>INPUT</a:t>
                </a:r>
              </a:p>
            </p:txBody>
          </p:sp>
          <p:sp>
            <p:nvSpPr>
              <p:cNvPr id="110" name="TextBox 109"/>
              <p:cNvSpPr txBox="1"/>
              <p:nvPr/>
            </p:nvSpPr>
            <p:spPr>
              <a:xfrm>
                <a:off x="8675111" y="5485145"/>
                <a:ext cx="1000499" cy="493253"/>
              </a:xfrm>
              <a:prstGeom prst="rect">
                <a:avLst/>
              </a:prstGeom>
              <a:noFill/>
            </p:spPr>
            <p:txBody>
              <a:bodyPr wrap="none" lIns="179285" tIns="143428" rIns="179285" bIns="143428" rtlCol="0">
                <a:spAutoFit/>
              </a:bodyPr>
              <a:lstStyle/>
              <a:p>
                <a:pPr>
                  <a:lnSpc>
                    <a:spcPct val="90000"/>
                  </a:lnSpc>
                  <a:spcAft>
                    <a:spcPts val="588"/>
                  </a:spcAft>
                </a:pPr>
                <a:r>
                  <a:rPr lang="en-US" sz="1400">
                    <a:gradFill>
                      <a:gsLst>
                        <a:gs pos="2917">
                          <a:schemeClr val="tx1"/>
                        </a:gs>
                        <a:gs pos="30000">
                          <a:schemeClr val="tx1"/>
                        </a:gs>
                      </a:gsLst>
                      <a:lin ang="5400000" scaled="0"/>
                    </a:gradFill>
                  </a:rPr>
                  <a:t>OUTPUT</a:t>
                </a:r>
              </a:p>
            </p:txBody>
          </p:sp>
        </p:grpSp>
      </p:grpSp>
      <p:sp>
        <p:nvSpPr>
          <p:cNvPr id="2" name="Title 1"/>
          <p:cNvSpPr>
            <a:spLocks noGrp="1"/>
          </p:cNvSpPr>
          <p:nvPr>
            <p:ph type="title"/>
          </p:nvPr>
        </p:nvSpPr>
        <p:spPr>
          <a:xfrm>
            <a:off x="269241" y="289957"/>
            <a:ext cx="4855632" cy="899537"/>
          </a:xfrm>
        </p:spPr>
        <p:txBody>
          <a:bodyPr>
            <a:normAutofit fontScale="90000"/>
          </a:bodyPr>
          <a:lstStyle/>
          <a:p>
            <a:r>
              <a:rPr lang="en-US"/>
              <a:t>Azure Batch Concepts</a:t>
            </a:r>
          </a:p>
        </p:txBody>
      </p:sp>
      <p:sp>
        <p:nvSpPr>
          <p:cNvPr id="27" name="Freeform 9"/>
          <p:cNvSpPr>
            <a:spLocks noEditPoints="1"/>
          </p:cNvSpPr>
          <p:nvPr/>
        </p:nvSpPr>
        <p:spPr bwMode="auto">
          <a:xfrm>
            <a:off x="5315292" y="3487216"/>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54" name="Freeform 9"/>
          <p:cNvSpPr>
            <a:spLocks noEditPoints="1"/>
          </p:cNvSpPr>
          <p:nvPr/>
        </p:nvSpPr>
        <p:spPr bwMode="auto">
          <a:xfrm>
            <a:off x="7141697" y="348010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57" name="Freeform 9"/>
          <p:cNvSpPr>
            <a:spLocks noEditPoints="1"/>
          </p:cNvSpPr>
          <p:nvPr/>
        </p:nvSpPr>
        <p:spPr bwMode="auto">
          <a:xfrm>
            <a:off x="5311549" y="448799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60" name="Freeform 9"/>
          <p:cNvSpPr>
            <a:spLocks noEditPoints="1"/>
          </p:cNvSpPr>
          <p:nvPr/>
        </p:nvSpPr>
        <p:spPr bwMode="auto">
          <a:xfrm>
            <a:off x="7125743" y="4490947"/>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90" name="Rectangle 89"/>
          <p:cNvSpPr/>
          <p:nvPr/>
        </p:nvSpPr>
        <p:spPr bwMode="auto">
          <a:xfrm>
            <a:off x="8331388" y="2461051"/>
            <a:ext cx="1249639" cy="426788"/>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Applications / Algorithms</a:t>
            </a:r>
          </a:p>
        </p:txBody>
      </p:sp>
      <p:grpSp>
        <p:nvGrpSpPr>
          <p:cNvPr id="93" name="Group 92"/>
          <p:cNvGrpSpPr/>
          <p:nvPr/>
        </p:nvGrpSpPr>
        <p:grpSpPr>
          <a:xfrm>
            <a:off x="6113740" y="2303421"/>
            <a:ext cx="765696"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a:off x="6113740" y="2031389"/>
            <a:ext cx="765696"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97" name="Group 96"/>
          <p:cNvGrpSpPr/>
          <p:nvPr/>
        </p:nvGrpSpPr>
        <p:grpSpPr>
          <a:xfrm>
            <a:off x="6113740" y="1552099"/>
            <a:ext cx="765696"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p:nvPr/>
        </p:nvGrpSpPr>
        <p:grpSpPr>
          <a:xfrm>
            <a:off x="6113740" y="2589240"/>
            <a:ext cx="765696"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2" name="TextBox 71"/>
          <p:cNvSpPr txBox="1"/>
          <p:nvPr/>
        </p:nvSpPr>
        <p:spPr>
          <a:xfrm>
            <a:off x="5596788" y="897976"/>
            <a:ext cx="1833834" cy="402618"/>
          </a:xfrm>
          <a:prstGeom prst="rect">
            <a:avLst/>
          </a:prstGeom>
          <a:noFill/>
        </p:spPr>
        <p:txBody>
          <a:bodyPr wrap="square" lIns="89634" tIns="89634" rIns="89634" bIns="89634" rtlCol="0" anchor="ctr" anchorCtr="0">
            <a:spAutoFit/>
          </a:bodyPr>
          <a:lstStyle/>
          <a:p>
            <a:pPr algn="ctr" defTabSz="914016" fontAlgn="base">
              <a:lnSpc>
                <a:spcPct val="90000"/>
              </a:lnSpc>
              <a:spcBef>
                <a:spcPct val="0"/>
              </a:spcBef>
              <a:spcAft>
                <a:spcPct val="0"/>
              </a:spcAft>
            </a:pPr>
            <a:r>
              <a:rPr lang="en-US" sz="1600">
                <a:ea typeface="Segoe UI" pitchFamily="34" charset="0"/>
                <a:cs typeface="Segoe UI" pitchFamily="34" charset="0"/>
              </a:rPr>
              <a:t>Queue</a:t>
            </a:r>
          </a:p>
        </p:txBody>
      </p:sp>
      <p:sp>
        <p:nvSpPr>
          <p:cNvPr id="50" name="Rectangle 49"/>
          <p:cNvSpPr/>
          <p:nvPr/>
        </p:nvSpPr>
        <p:spPr bwMode="auto">
          <a:xfrm>
            <a:off x="7044415" y="4484119"/>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7043052" y="3479943"/>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5111436" y="4482896"/>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5111436" y="3479942"/>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p:cNvSpPr/>
          <p:nvPr/>
        </p:nvSpPr>
        <p:spPr bwMode="auto">
          <a:xfrm>
            <a:off x="4676661" y="3204894"/>
            <a:ext cx="3585699" cy="203835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2637394" y="3950790"/>
            <a:ext cx="1861102" cy="622030"/>
          </a:xfrm>
          <a:prstGeom prst="rect">
            <a:avLst/>
          </a:prstGeom>
          <a:noFill/>
        </p:spPr>
        <p:txBody>
          <a:bodyPr wrap="none" lIns="179268" tIns="143415" rIns="179268" bIns="143415" rtlCol="0">
            <a:spAutoFit/>
          </a:bodyPr>
          <a:lstStyle/>
          <a:p>
            <a:pPr>
              <a:lnSpc>
                <a:spcPct val="90000"/>
              </a:lnSpc>
              <a:spcAft>
                <a:spcPts val="588"/>
              </a:spcAft>
            </a:pPr>
            <a:r>
              <a:rPr lang="en-US" sz="2400">
                <a:gradFill>
                  <a:gsLst>
                    <a:gs pos="2917">
                      <a:schemeClr val="tx1"/>
                    </a:gs>
                    <a:gs pos="30000">
                      <a:schemeClr val="tx1"/>
                    </a:gs>
                  </a:gsLst>
                  <a:lin ang="5400000" scaled="0"/>
                </a:gradFill>
              </a:rPr>
              <a:t>Pool of VMs</a:t>
            </a:r>
          </a:p>
        </p:txBody>
      </p:sp>
      <p:sp>
        <p:nvSpPr>
          <p:cNvPr id="55" name="Rectangle: Rounded Corners 54"/>
          <p:cNvSpPr/>
          <p:nvPr/>
        </p:nvSpPr>
        <p:spPr bwMode="auto">
          <a:xfrm>
            <a:off x="5950125" y="1942937"/>
            <a:ext cx="1092927" cy="944709"/>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Rounded Corners 55"/>
          <p:cNvSpPr/>
          <p:nvPr/>
        </p:nvSpPr>
        <p:spPr bwMode="auto">
          <a:xfrm>
            <a:off x="5950125" y="1466079"/>
            <a:ext cx="1092927" cy="385247"/>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4607569" y="1671777"/>
            <a:ext cx="1322274" cy="954428"/>
          </a:xfrm>
          <a:prstGeom prst="rect">
            <a:avLst/>
          </a:prstGeom>
          <a:noFill/>
        </p:spPr>
        <p:txBody>
          <a:bodyPr wrap="square" lIns="179268" tIns="143415" rIns="179268" bIns="143415" rtlCol="0">
            <a:spAutoFit/>
          </a:bodyPr>
          <a:lstStyle/>
          <a:p>
            <a:pPr>
              <a:lnSpc>
                <a:spcPct val="90000"/>
              </a:lnSpc>
              <a:spcAft>
                <a:spcPts val="588"/>
              </a:spcAft>
            </a:pPr>
            <a:r>
              <a:rPr lang="en-US" sz="2400">
                <a:gradFill>
                  <a:gsLst>
                    <a:gs pos="2917">
                      <a:schemeClr val="tx1"/>
                    </a:gs>
                    <a:gs pos="30000">
                      <a:schemeClr val="tx1"/>
                    </a:gs>
                  </a:gsLst>
                  <a:lin ang="5400000" scaled="0"/>
                </a:gradFill>
              </a:rPr>
              <a:t>Jobs &amp; Tasks</a:t>
            </a:r>
          </a:p>
        </p:txBody>
      </p:sp>
    </p:spTree>
    <p:extLst>
      <p:ext uri="{BB962C8B-B14F-4D97-AF65-F5344CB8AC3E}">
        <p14:creationId xmlns:p14="http://schemas.microsoft.com/office/powerpoint/2010/main" val="310014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HPC cluster deployed in the cloud</a:t>
            </a:r>
          </a:p>
          <a:p>
            <a:endParaRPr lang="en-US" dirty="0"/>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564221" cy="4700587"/>
          </a:xfrm>
        </p:spPr>
        <p:txBody>
          <a:bodyPr/>
          <a:lstStyle/>
          <a:p>
            <a:r>
              <a:rPr lang="en-US" dirty="0"/>
              <a:t>High performance computing (HPC) applications can scale to thousands of compute cores, extend on-premises big compute, or run as a 100% cloud native solution. This HPC solution including the head node, compute nodes, and storage nodes, runs in Azure with no hardware infrastructure to maintain.</a:t>
            </a:r>
          </a:p>
          <a:p>
            <a:r>
              <a:rPr lang="en-US" dirty="0"/>
              <a:t>This solution is built on the Azure managed services: </a:t>
            </a:r>
            <a:r>
              <a:rPr lang="en-US" dirty="0">
                <a:hlinkClick r:id="rId3"/>
              </a:rPr>
              <a:t>Virtual Machine Scale Sets</a:t>
            </a:r>
            <a:r>
              <a:rPr lang="en-US" dirty="0"/>
              <a:t>, </a:t>
            </a:r>
            <a:r>
              <a:rPr lang="en-US" dirty="0">
                <a:hlinkClick r:id="rId4"/>
              </a:rPr>
              <a:t>Virtual Network</a:t>
            </a:r>
            <a:r>
              <a:rPr lang="en-US" dirty="0"/>
              <a:t> and </a:t>
            </a:r>
            <a:r>
              <a:rPr lang="en-US" dirty="0">
                <a:hlinkClick r:id="rId5"/>
              </a:rPr>
              <a:t>Storage</a:t>
            </a:r>
            <a:r>
              <a:rPr lang="en-US" dirty="0"/>
              <a:t>. These services run in a high-availability environment, patched and supported, allowing you to focus on your solution instead of the environment they run in. </a:t>
            </a:r>
          </a:p>
          <a:p>
            <a:endParaRPr lang="en-US" dirty="0"/>
          </a:p>
        </p:txBody>
      </p:sp>
      <p:pic>
        <p:nvPicPr>
          <p:cNvPr id="6" name="Picture 5"/>
          <p:cNvPicPr>
            <a:picLocks noChangeAspect="1"/>
          </p:cNvPicPr>
          <p:nvPr/>
        </p:nvPicPr>
        <p:blipFill>
          <a:blip r:embed="rId6"/>
          <a:stretch>
            <a:fillRect/>
          </a:stretch>
        </p:blipFill>
        <p:spPr>
          <a:xfrm>
            <a:off x="5680957" y="1578419"/>
            <a:ext cx="6255038" cy="5188146"/>
          </a:xfrm>
          <a:prstGeom prst="rect">
            <a:avLst/>
          </a:prstGeom>
        </p:spPr>
      </p:pic>
    </p:spTree>
    <p:extLst>
      <p:ext uri="{BB962C8B-B14F-4D97-AF65-F5344CB8AC3E}">
        <p14:creationId xmlns:p14="http://schemas.microsoft.com/office/powerpoint/2010/main" val="3258941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web applications</a:t>
            </a:r>
          </a:p>
        </p:txBody>
      </p:sp>
    </p:spTree>
    <p:extLst>
      <p:ext uri="{BB962C8B-B14F-4D97-AF65-F5344CB8AC3E}">
        <p14:creationId xmlns:p14="http://schemas.microsoft.com/office/powerpoint/2010/main" val="3329114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pc="-100" dirty="0"/>
              <a:t>On-premises HPC implementation bursting to Azure</a:t>
            </a:r>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038928" cy="4700587"/>
          </a:xfrm>
        </p:spPr>
        <p:txBody>
          <a:bodyPr>
            <a:normAutofit lnSpcReduction="10000"/>
          </a:bodyPr>
          <a:lstStyle/>
          <a:p>
            <a:r>
              <a:rPr lang="en-US" dirty="0"/>
              <a:t>High performance computing (HPC) applications can scale to thousands of compute cores, extend on-premises big compute, or run as a 100% cloud native solution. This HPC solution can extend its computational capacity by leveraging the compute-intensive instances of Virtual Machines running in Azure and accessed via Express Route or VPN.</a:t>
            </a:r>
          </a:p>
          <a:p>
            <a:r>
              <a:rPr lang="en-US" dirty="0"/>
              <a:t>This solution is built on the Azure managed services: </a:t>
            </a:r>
            <a:r>
              <a:rPr lang="en-US" dirty="0">
                <a:hlinkClick r:id="rId3"/>
              </a:rPr>
              <a:t>Virtual Machines</a:t>
            </a:r>
            <a:r>
              <a:rPr lang="en-US" dirty="0"/>
              <a:t>, </a:t>
            </a:r>
            <a:r>
              <a:rPr lang="en-US" dirty="0">
                <a:hlinkClick r:id="rId4"/>
              </a:rPr>
              <a:t>Virtual Network</a:t>
            </a:r>
            <a:r>
              <a:rPr lang="en-US" dirty="0"/>
              <a:t>, </a:t>
            </a:r>
            <a:r>
              <a:rPr lang="en-US" dirty="0">
                <a:hlinkClick r:id="rId5"/>
              </a:rPr>
              <a:t>VPN Gateway</a:t>
            </a:r>
            <a:r>
              <a:rPr lang="en-US" dirty="0"/>
              <a:t>, </a:t>
            </a:r>
            <a:r>
              <a:rPr lang="en-US" dirty="0">
                <a:hlinkClick r:id="rId6"/>
              </a:rPr>
              <a:t>ExpressRoute</a:t>
            </a:r>
            <a:r>
              <a:rPr lang="en-US" dirty="0"/>
              <a:t> and </a:t>
            </a:r>
            <a:r>
              <a:rPr lang="en-US" dirty="0">
                <a:hlinkClick r:id="rId7"/>
              </a:rPr>
              <a:t>Storage</a:t>
            </a:r>
            <a:r>
              <a:rPr lang="en-US" dirty="0"/>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srcRect l="17957" r="18846"/>
          <a:stretch/>
        </p:blipFill>
        <p:spPr>
          <a:xfrm>
            <a:off x="5038929" y="2234844"/>
            <a:ext cx="7042824" cy="4286250"/>
          </a:xfrm>
          <a:prstGeom prst="rect">
            <a:avLst/>
          </a:prstGeom>
        </p:spPr>
      </p:pic>
    </p:spTree>
    <p:extLst>
      <p:ext uri="{BB962C8B-B14F-4D97-AF65-F5344CB8AC3E}">
        <p14:creationId xmlns:p14="http://schemas.microsoft.com/office/powerpoint/2010/main" val="935336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Appendix</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9843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 Supported Operating Systems</a:t>
            </a:r>
          </a:p>
        </p:txBody>
      </p:sp>
      <p:sp>
        <p:nvSpPr>
          <p:cNvPr id="3" name="Content Placeholder 2"/>
          <p:cNvSpPr>
            <a:spLocks noGrp="1"/>
          </p:cNvSpPr>
          <p:nvPr>
            <p:ph idx="1"/>
          </p:nvPr>
        </p:nvSpPr>
        <p:spPr/>
        <p:txBody>
          <a:bodyPr>
            <a:normAutofit fontScale="92500" lnSpcReduction="10000"/>
          </a:bodyPr>
          <a:lstStyle/>
          <a:p>
            <a:r>
              <a:rPr lang="en-US" dirty="0"/>
              <a:t>Linux</a:t>
            </a:r>
          </a:p>
          <a:p>
            <a:pPr lvl="1"/>
            <a:r>
              <a:rPr lang="en-US" dirty="0"/>
              <a:t>CentOS</a:t>
            </a:r>
          </a:p>
          <a:p>
            <a:pPr lvl="1"/>
            <a:r>
              <a:rPr lang="en-US" dirty="0"/>
              <a:t>CoreOS</a:t>
            </a:r>
          </a:p>
          <a:p>
            <a:pPr lvl="1"/>
            <a:r>
              <a:rPr lang="en-US" dirty="0"/>
              <a:t>Debian</a:t>
            </a:r>
          </a:p>
          <a:p>
            <a:pPr lvl="1"/>
            <a:r>
              <a:rPr lang="en-US" dirty="0"/>
              <a:t>Oracle</a:t>
            </a:r>
          </a:p>
          <a:p>
            <a:pPr lvl="1"/>
            <a:r>
              <a:rPr lang="en-US" dirty="0"/>
              <a:t>Red Hat</a:t>
            </a:r>
          </a:p>
          <a:p>
            <a:pPr lvl="1"/>
            <a:r>
              <a:rPr lang="en-US" dirty="0"/>
              <a:t>SUSE</a:t>
            </a:r>
          </a:p>
          <a:p>
            <a:pPr lvl="1"/>
            <a:r>
              <a:rPr lang="en-US" dirty="0" err="1"/>
              <a:t>openSUSE</a:t>
            </a:r>
            <a:endParaRPr lang="en-US" dirty="0"/>
          </a:p>
          <a:p>
            <a:pPr lvl="1"/>
            <a:r>
              <a:rPr lang="en-US" dirty="0"/>
              <a:t>Ubuntu</a:t>
            </a:r>
          </a:p>
          <a:p>
            <a:r>
              <a:rPr lang="en-US" dirty="0"/>
              <a:t>Windows Server</a:t>
            </a:r>
          </a:p>
          <a:p>
            <a:pPr lvl="1"/>
            <a:r>
              <a:rPr lang="en-US" dirty="0"/>
              <a:t>Windows 2003* </a:t>
            </a:r>
            <a:br>
              <a:rPr lang="en-US" dirty="0"/>
            </a:br>
            <a:r>
              <a:rPr lang="en-US" sz="1200" dirty="0">
                <a:hlinkClick r:id="rId3"/>
              </a:rPr>
              <a:t>https://support.microsoft.com/en-us/help/3206074</a:t>
            </a:r>
            <a:endParaRPr lang="en-US" dirty="0"/>
          </a:p>
          <a:p>
            <a:pPr lvl="1"/>
            <a:r>
              <a:rPr lang="en-US" b="1" dirty="0">
                <a:solidFill>
                  <a:schemeClr val="tx1">
                    <a:lumMod val="95000"/>
                    <a:lumOff val="5000"/>
                  </a:schemeClr>
                </a:solidFill>
              </a:rPr>
              <a:t>Windows 2008R2+</a:t>
            </a:r>
          </a:p>
          <a:p>
            <a:pPr lvl="1"/>
            <a:endParaRPr lang="en-US" dirty="0"/>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50433766"/>
              </p:ext>
            </p:extLst>
          </p:nvPr>
        </p:nvGraphicFramePr>
        <p:xfrm>
          <a:off x="4780206" y="2166621"/>
          <a:ext cx="7129788" cy="4577875"/>
        </p:xfrm>
        <a:graphic>
          <a:graphicData uri="http://schemas.openxmlformats.org/drawingml/2006/table">
            <a:tbl>
              <a:tblPr/>
              <a:tblGrid>
                <a:gridCol w="1297923">
                  <a:extLst>
                    <a:ext uri="{9D8B030D-6E8A-4147-A177-3AD203B41FA5}">
                      <a16:colId xmlns:a16="http://schemas.microsoft.com/office/drawing/2014/main" val="3354980451"/>
                    </a:ext>
                  </a:extLst>
                </a:gridCol>
                <a:gridCol w="1646688">
                  <a:extLst>
                    <a:ext uri="{9D8B030D-6E8A-4147-A177-3AD203B41FA5}">
                      <a16:colId xmlns:a16="http://schemas.microsoft.com/office/drawing/2014/main" val="22402737"/>
                    </a:ext>
                  </a:extLst>
                </a:gridCol>
                <a:gridCol w="1319200">
                  <a:extLst>
                    <a:ext uri="{9D8B030D-6E8A-4147-A177-3AD203B41FA5}">
                      <a16:colId xmlns:a16="http://schemas.microsoft.com/office/drawing/2014/main" val="1334607271"/>
                    </a:ext>
                  </a:extLst>
                </a:gridCol>
                <a:gridCol w="2865977">
                  <a:extLst>
                    <a:ext uri="{9D8B030D-6E8A-4147-A177-3AD203B41FA5}">
                      <a16:colId xmlns:a16="http://schemas.microsoft.com/office/drawing/2014/main" val="1855409476"/>
                    </a:ext>
                  </a:extLst>
                </a:gridCol>
              </a:tblGrid>
              <a:tr h="241236">
                <a:tc>
                  <a:txBody>
                    <a:bodyPr/>
                    <a:lstStyle/>
                    <a:p>
                      <a:pPr marL="0" marR="0" fontAlgn="t">
                        <a:spcBef>
                          <a:spcPts val="0"/>
                        </a:spcBef>
                        <a:spcAft>
                          <a:spcPts val="0"/>
                        </a:spcAft>
                      </a:pPr>
                      <a:r>
                        <a:rPr lang="en-US" sz="1100">
                          <a:solidFill>
                            <a:srgbClr val="D5D5D5"/>
                          </a:solidFill>
                          <a:effectLst/>
                          <a:latin typeface="segoe-ui_semibold"/>
                        </a:rPr>
                        <a:t>Distribution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Version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Drivers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Agent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76834924"/>
                  </a:ext>
                </a:extLst>
              </a:tr>
              <a:tr h="796640">
                <a:tc>
                  <a:txBody>
                    <a:bodyPr/>
                    <a:lstStyle/>
                    <a:p>
                      <a:pPr marL="0" marR="0" fontAlgn="t">
                        <a:spcBef>
                          <a:spcPts val="0"/>
                        </a:spcBef>
                        <a:spcAft>
                          <a:spcPts val="0"/>
                        </a:spcAft>
                      </a:pPr>
                      <a:r>
                        <a:rPr lang="en-US" sz="1100" dirty="0">
                          <a:solidFill>
                            <a:srgbClr val="D5D5D5"/>
                          </a:solidFill>
                          <a:effectLst/>
                          <a:latin typeface="segoe-ui_normal"/>
                        </a:rPr>
                        <a:t>CentOS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a:t>
                      </a:r>
                      <a:r>
                        <a:rPr lang="en-US" sz="1100">
                          <a:effectLst/>
                          <a:latin typeface="segoe-ui_normal"/>
                          <a:hlinkClick r:id="rId4"/>
                        </a:rPr>
                        <a:t>LIS download</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CentOS 6.4+: 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5"/>
                        </a:rPr>
                        <a:t>repo</a:t>
                      </a:r>
                      <a:r>
                        <a:rPr lang="en-US" sz="1100">
                          <a:solidFill>
                            <a:srgbClr val="D5D5D5"/>
                          </a:solidFill>
                          <a:effectLst/>
                          <a:latin typeface="segoe-ui_normal"/>
                        </a:rPr>
                        <a:t> under "WALinuxAgent"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90905278"/>
                  </a:ext>
                </a:extLst>
              </a:tr>
              <a:tr h="241236">
                <a:tc>
                  <a:txBody>
                    <a:bodyPr/>
                    <a:lstStyle/>
                    <a:p>
                      <a:pPr marL="0" marR="0" fontAlgn="t">
                        <a:spcBef>
                          <a:spcPts val="0"/>
                        </a:spcBef>
                        <a:spcAft>
                          <a:spcPts val="0"/>
                        </a:spcAft>
                      </a:pPr>
                      <a:r>
                        <a:rPr lang="en-US" sz="1100">
                          <a:effectLst/>
                          <a:latin typeface="segoe-ui_normal"/>
                          <a:hlinkClick r:id="rId7"/>
                        </a:rPr>
                        <a:t>CoreOS</a:t>
                      </a:r>
                      <a:endParaRPr lang="en-US" sz="1100">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494.4.0+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8"/>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256988583"/>
                  </a:ext>
                </a:extLst>
              </a:tr>
              <a:tr h="426371">
                <a:tc>
                  <a:txBody>
                    <a:bodyPr/>
                    <a:lstStyle/>
                    <a:p>
                      <a:pPr marL="0" marR="0" fontAlgn="t">
                        <a:spcBef>
                          <a:spcPts val="0"/>
                        </a:spcBef>
                        <a:spcAft>
                          <a:spcPts val="0"/>
                        </a:spcAft>
                      </a:pPr>
                      <a:r>
                        <a:rPr lang="en-US" sz="1100">
                          <a:solidFill>
                            <a:srgbClr val="D5D5D5"/>
                          </a:solidFill>
                          <a:effectLst/>
                          <a:latin typeface="segoe-ui_normal"/>
                        </a:rPr>
                        <a:t>Debian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Debian 7.9+, 8.2+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49175396"/>
                  </a:ext>
                </a:extLst>
              </a:tr>
              <a:tr h="426371">
                <a:tc>
                  <a:txBody>
                    <a:bodyPr/>
                    <a:lstStyle/>
                    <a:p>
                      <a:pPr marL="0" marR="0" fontAlgn="t">
                        <a:spcBef>
                          <a:spcPts val="0"/>
                        </a:spcBef>
                        <a:spcAft>
                          <a:spcPts val="0"/>
                        </a:spcAft>
                      </a:pPr>
                      <a:r>
                        <a:rPr lang="en-US" sz="1100">
                          <a:solidFill>
                            <a:srgbClr val="D5D5D5"/>
                          </a:solidFill>
                          <a:effectLst/>
                          <a:latin typeface="segoe-ui_normal"/>
                        </a:rPr>
                        <a:t>Oracle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6.4+,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21527871"/>
                  </a:ext>
                </a:extLst>
              </a:tr>
              <a:tr h="426371">
                <a:tc>
                  <a:txBody>
                    <a:bodyPr/>
                    <a:lstStyle/>
                    <a:p>
                      <a:pPr marL="0" marR="0" fontAlgn="t">
                        <a:spcBef>
                          <a:spcPts val="0"/>
                        </a:spcBef>
                        <a:spcAft>
                          <a:spcPts val="0"/>
                        </a:spcAft>
                      </a:pPr>
                      <a:r>
                        <a:rPr lang="en-US" sz="1100">
                          <a:solidFill>
                            <a:srgbClr val="D5D5D5"/>
                          </a:solidFill>
                          <a:effectLst/>
                          <a:latin typeface="segoe-ui_normal"/>
                        </a:rPr>
                        <a:t>Red Hat Enterprise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RHEL 6.7+, 7.1+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53716526"/>
                  </a:ext>
                </a:extLst>
              </a:tr>
              <a:tr h="981774">
                <a:tc>
                  <a:txBody>
                    <a:bodyPr/>
                    <a:lstStyle/>
                    <a:p>
                      <a:pPr marL="0" marR="0" fontAlgn="t">
                        <a:spcBef>
                          <a:spcPts val="0"/>
                        </a:spcBef>
                        <a:spcAft>
                          <a:spcPts val="0"/>
                        </a:spcAft>
                      </a:pPr>
                      <a:r>
                        <a:rPr lang="en-US" sz="1100">
                          <a:solidFill>
                            <a:srgbClr val="D5D5D5"/>
                          </a:solidFill>
                          <a:effectLst/>
                          <a:latin typeface="segoe-ui_normal"/>
                        </a:rPr>
                        <a:t>SUSE Linux Enterprise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SLES/SLES for SAP</a:t>
                      </a:r>
                    </a:p>
                    <a:p>
                      <a:pPr marL="0" marR="0" fontAlgn="t">
                        <a:spcBef>
                          <a:spcPts val="0"/>
                        </a:spcBef>
                        <a:spcAft>
                          <a:spcPts val="0"/>
                        </a:spcAft>
                      </a:pPr>
                      <a:r>
                        <a:rPr lang="en-US" sz="1100">
                          <a:solidFill>
                            <a:srgbClr val="D5D5D5"/>
                          </a:solidFill>
                          <a:effectLst/>
                          <a:latin typeface="segoe-ui_normal"/>
                        </a:rPr>
                        <a:t>11 SP4</a:t>
                      </a:r>
                    </a:p>
                    <a:p>
                      <a:pPr marL="0" marR="0" fontAlgn="t">
                        <a:spcBef>
                          <a:spcPts val="0"/>
                        </a:spcBef>
                        <a:spcAft>
                          <a:spcPts val="0"/>
                        </a:spcAft>
                      </a:pPr>
                      <a:r>
                        <a:rPr lang="en-US" sz="1100">
                          <a:solidFill>
                            <a:srgbClr val="D5D5D5"/>
                          </a:solidFill>
                          <a:effectLst/>
                          <a:latin typeface="segoe-ui_normal"/>
                        </a:rPr>
                        <a:t>12 SP1+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a:t>
                      </a:r>
                    </a:p>
                    <a:p>
                      <a:pPr marL="0" marR="0" fontAlgn="t">
                        <a:spcBef>
                          <a:spcPts val="0"/>
                        </a:spcBef>
                        <a:spcAft>
                          <a:spcPts val="0"/>
                        </a:spcAft>
                      </a:pPr>
                      <a:r>
                        <a:rPr lang="en-US" sz="1100">
                          <a:solidFill>
                            <a:srgbClr val="D5D5D5"/>
                          </a:solidFill>
                          <a:effectLst/>
                          <a:latin typeface="segoe-ui_normal"/>
                        </a:rPr>
                        <a:t>for 11 in </a:t>
                      </a:r>
                      <a:r>
                        <a:rPr lang="en-US" sz="1100">
                          <a:effectLst/>
                          <a:latin typeface="segoe-ui_normal"/>
                          <a:hlinkClick r:id="rId10"/>
                        </a:rPr>
                        <a:t>Cloud:Tools</a:t>
                      </a:r>
                      <a:r>
                        <a:rPr lang="en-US" sz="1100">
                          <a:solidFill>
                            <a:srgbClr val="D5D5D5"/>
                          </a:solidFill>
                          <a:effectLst/>
                          <a:latin typeface="segoe-ui_normal"/>
                        </a:rPr>
                        <a:t> repo</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for 12 included in "Public Cloud" Module under "python-azure-agent"</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53683558"/>
                  </a:ext>
                </a:extLst>
              </a:tr>
              <a:tr h="611505">
                <a:tc>
                  <a:txBody>
                    <a:bodyPr/>
                    <a:lstStyle/>
                    <a:p>
                      <a:pPr marL="0" marR="0" fontAlgn="t">
                        <a:spcBef>
                          <a:spcPts val="0"/>
                        </a:spcBef>
                        <a:spcAft>
                          <a:spcPts val="0"/>
                        </a:spcAft>
                      </a:pPr>
                      <a:r>
                        <a:rPr lang="en-US" sz="1100">
                          <a:solidFill>
                            <a:srgbClr val="D5D5D5"/>
                          </a:solidFill>
                          <a:effectLst/>
                          <a:latin typeface="segoe-ui_normal"/>
                        </a:rPr>
                        <a:t>openSUSE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openSUSE Leap 42.1+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10"/>
                        </a:rPr>
                        <a:t>Cloud:Tools</a:t>
                      </a:r>
                      <a:r>
                        <a:rPr lang="en-US" sz="1100">
                          <a:solidFill>
                            <a:srgbClr val="D5D5D5"/>
                          </a:solidFill>
                          <a:effectLst/>
                          <a:latin typeface="segoe-ui_normal"/>
                        </a:rPr>
                        <a:t> repo under "python-azure-agent"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0528050"/>
                  </a:ext>
                </a:extLst>
              </a:tr>
              <a:tr h="426371">
                <a:tc>
                  <a:txBody>
                    <a:bodyPr/>
                    <a:lstStyle/>
                    <a:p>
                      <a:pPr marL="0" marR="0" fontAlgn="t">
                        <a:spcBef>
                          <a:spcPts val="0"/>
                        </a:spcBef>
                        <a:spcAft>
                          <a:spcPts val="0"/>
                        </a:spcAft>
                      </a:pPr>
                      <a:r>
                        <a:rPr lang="en-US" sz="1100">
                          <a:solidFill>
                            <a:srgbClr val="D5D5D5"/>
                          </a:solidFill>
                          <a:effectLst/>
                          <a:latin typeface="segoe-ui_normal"/>
                        </a:rPr>
                        <a:t>Ubuntu</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Ubuntu 12.04, 14.04, 16.04, 16.10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walinuxagent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97819869"/>
                  </a:ext>
                </a:extLst>
              </a:tr>
            </a:tbl>
          </a:graphicData>
        </a:graphic>
      </p:graphicFrame>
      <p:sp>
        <p:nvSpPr>
          <p:cNvPr id="6" name="Rectangle 5"/>
          <p:cNvSpPr/>
          <p:nvPr/>
        </p:nvSpPr>
        <p:spPr>
          <a:xfrm>
            <a:off x="4780207" y="1570018"/>
            <a:ext cx="8305800" cy="461665"/>
          </a:xfrm>
          <a:prstGeom prst="rect">
            <a:avLst/>
          </a:prstGeom>
        </p:spPr>
        <p:txBody>
          <a:bodyPr wrap="square" lIns="91432" tIns="45715" rIns="91432" bIns="45715">
            <a:spAutoFit/>
          </a:bodyPr>
          <a:lstStyle/>
          <a:p>
            <a:r>
              <a:rPr lang="en-US" sz="2400" dirty="0"/>
              <a:t>Linux distributions and versions supported on Azure</a:t>
            </a:r>
            <a:endParaRPr lang="x-none" sz="2400" dirty="0"/>
          </a:p>
        </p:txBody>
      </p:sp>
    </p:spTree>
    <p:extLst>
      <p:ext uri="{BB962C8B-B14F-4D97-AF65-F5344CB8AC3E}">
        <p14:creationId xmlns:p14="http://schemas.microsoft.com/office/powerpoint/2010/main" val="313914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E0D1-848A-4F8B-8183-F1A6035F9269}"/>
              </a:ext>
            </a:extLst>
          </p:cNvPr>
          <p:cNvSpPr>
            <a:spLocks noGrp="1"/>
          </p:cNvSpPr>
          <p:nvPr>
            <p:ph type="title"/>
          </p:nvPr>
        </p:nvSpPr>
        <p:spPr/>
        <p:txBody>
          <a:bodyPr/>
          <a:lstStyle/>
          <a:p>
            <a:r>
              <a:rPr lang="en-US" dirty="0"/>
              <a:t>VM Scaling</a:t>
            </a:r>
          </a:p>
        </p:txBody>
      </p:sp>
      <p:sp>
        <p:nvSpPr>
          <p:cNvPr id="3" name="Content Placeholder 2">
            <a:extLst>
              <a:ext uri="{FF2B5EF4-FFF2-40B4-BE49-F238E27FC236}">
                <a16:creationId xmlns:a16="http://schemas.microsoft.com/office/drawing/2014/main" id="{D7099431-A7D2-420C-A06D-68DADCF8356E}"/>
              </a:ext>
            </a:extLst>
          </p:cNvPr>
          <p:cNvSpPr>
            <a:spLocks noGrp="1"/>
          </p:cNvSpPr>
          <p:nvPr>
            <p:ph idx="1"/>
          </p:nvPr>
        </p:nvSpPr>
        <p:spPr/>
        <p:txBody>
          <a:bodyPr>
            <a:normAutofit fontScale="92500" lnSpcReduction="10000"/>
          </a:bodyPr>
          <a:lstStyle/>
          <a:p>
            <a:r>
              <a:rPr lang="en-US" dirty="0"/>
              <a:t>Resize VMs (Scale up or down)</a:t>
            </a:r>
          </a:p>
          <a:p>
            <a:pPr lvl="1"/>
            <a:r>
              <a:rPr lang="en-US" dirty="0"/>
              <a:t>Offline operation</a:t>
            </a:r>
          </a:p>
          <a:p>
            <a:pPr lvl="1"/>
            <a:r>
              <a:rPr lang="en-US" dirty="0"/>
              <a:t>Just a reboot if in a cluster that supports new size</a:t>
            </a:r>
          </a:p>
          <a:p>
            <a:pPr lvl="1"/>
            <a:r>
              <a:rPr lang="en-US" dirty="0"/>
              <a:t>Requires a deallocation if new size is not supported in the cluster (a little longer)</a:t>
            </a:r>
          </a:p>
          <a:p>
            <a:r>
              <a:rPr lang="en-US" dirty="0"/>
              <a:t>Scale In or Out</a:t>
            </a:r>
          </a:p>
          <a:p>
            <a:pPr lvl="1"/>
            <a:r>
              <a:rPr lang="en-US" dirty="0"/>
              <a:t>You can create new instances of the VM based on platform images (max 1000) or your own custom images (max 100)</a:t>
            </a:r>
          </a:p>
          <a:p>
            <a:pPr lvl="2"/>
            <a:r>
              <a:rPr lang="en-US" dirty="0">
                <a:solidFill>
                  <a:schemeClr val="tx1">
                    <a:lumMod val="95000"/>
                    <a:lumOff val="5000"/>
                  </a:schemeClr>
                </a:solidFill>
              </a:rPr>
              <a:t>Using VM Scale Sets </a:t>
            </a:r>
          </a:p>
          <a:p>
            <a:pPr lvl="2"/>
            <a:r>
              <a:rPr lang="en-US" dirty="0">
                <a:solidFill>
                  <a:schemeClr val="tx1">
                    <a:lumMod val="95000"/>
                    <a:lumOff val="5000"/>
                  </a:schemeClr>
                </a:solidFill>
              </a:rPr>
              <a:t>Using Azure Automation</a:t>
            </a:r>
          </a:p>
          <a:p>
            <a:pPr lvl="2"/>
            <a:r>
              <a:rPr lang="en-US" dirty="0">
                <a:solidFill>
                  <a:schemeClr val="tx1">
                    <a:lumMod val="95000"/>
                    <a:lumOff val="5000"/>
                  </a:schemeClr>
                </a:solidFill>
              </a:rPr>
              <a:t>Scheduled</a:t>
            </a:r>
          </a:p>
          <a:p>
            <a:pPr lvl="2"/>
            <a:r>
              <a:rPr lang="en-US" dirty="0">
                <a:solidFill>
                  <a:schemeClr val="tx1">
                    <a:lumMod val="95000"/>
                    <a:lumOff val="5000"/>
                  </a:schemeClr>
                </a:solidFill>
              </a:rPr>
              <a:t>Azure </a:t>
            </a:r>
            <a:r>
              <a:rPr lang="en-US" dirty="0" err="1">
                <a:solidFill>
                  <a:schemeClr val="tx1">
                    <a:lumMod val="95000"/>
                    <a:lumOff val="5000"/>
                  </a:schemeClr>
                </a:solidFill>
              </a:rPr>
              <a:t>Autoscale</a:t>
            </a:r>
            <a:endParaRPr lang="en-US" dirty="0">
              <a:solidFill>
                <a:schemeClr val="tx1">
                  <a:lumMod val="95000"/>
                  <a:lumOff val="5000"/>
                </a:schemeClr>
              </a:solidFill>
            </a:endParaRPr>
          </a:p>
          <a:p>
            <a:pPr lvl="3"/>
            <a:r>
              <a:rPr lang="en-US" dirty="0"/>
              <a:t>System Metrics (CPU, RAM, </a:t>
            </a:r>
            <a:r>
              <a:rPr lang="en-US" dirty="0" err="1"/>
              <a:t>etc</a:t>
            </a:r>
            <a:r>
              <a:rPr lang="en-US" dirty="0"/>
              <a:t>)</a:t>
            </a:r>
          </a:p>
          <a:p>
            <a:pPr lvl="3"/>
            <a:r>
              <a:rPr lang="en-US" dirty="0"/>
              <a:t>Custom Metrics</a:t>
            </a:r>
          </a:p>
          <a:p>
            <a:pPr lvl="2"/>
            <a:endParaRPr lang="en-US" dirty="0"/>
          </a:p>
          <a:p>
            <a:pPr lvl="1"/>
            <a:endParaRPr lang="en-US" dirty="0"/>
          </a:p>
        </p:txBody>
      </p:sp>
    </p:spTree>
    <p:extLst>
      <p:ext uri="{BB962C8B-B14F-4D97-AF65-F5344CB8AC3E}">
        <p14:creationId xmlns:p14="http://schemas.microsoft.com/office/powerpoint/2010/main" val="237510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02F3C71-C981-4614-98EA-D6C494F8091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a:p>
        </p:txBody>
      </p:sp>
      <p:pic>
        <p:nvPicPr>
          <p:cNvPr id="13" name="Picture 12">
            <a:extLst>
              <a:ext uri="{FF2B5EF4-FFF2-40B4-BE49-F238E27FC236}">
                <a16:creationId xmlns:a16="http://schemas.microsoft.com/office/drawing/2014/main" id="{D66BB5A2-C2D7-4E59-9260-CEC51C70E25B}"/>
              </a:ext>
            </a:extLst>
          </p:cNvPr>
          <p:cNvPicPr>
            <a:picLocks noChangeAspect="1"/>
          </p:cNvPicPr>
          <p:nvPr/>
        </p:nvPicPr>
        <p:blipFill>
          <a:blip r:embed="rId4"/>
          <a:stretch>
            <a:fillRect/>
          </a:stretch>
        </p:blipFill>
        <p:spPr>
          <a:xfrm>
            <a:off x="7829552" y="3335965"/>
            <a:ext cx="4042410" cy="2374915"/>
          </a:xfrm>
          <a:prstGeom prst="rect">
            <a:avLst/>
          </a:prstGeom>
        </p:spPr>
      </p:pic>
      <p:pic>
        <p:nvPicPr>
          <p:cNvPr id="14" name="Picture 13">
            <a:extLst>
              <a:ext uri="{FF2B5EF4-FFF2-40B4-BE49-F238E27FC236}">
                <a16:creationId xmlns:a16="http://schemas.microsoft.com/office/drawing/2014/main" id="{9AFE7ED1-8908-4EEB-AC53-AE36921CCB85}"/>
              </a:ext>
            </a:extLst>
          </p:cNvPr>
          <p:cNvPicPr>
            <a:picLocks noChangeAspect="1"/>
          </p:cNvPicPr>
          <p:nvPr/>
        </p:nvPicPr>
        <p:blipFill>
          <a:blip r:embed="rId5"/>
          <a:stretch>
            <a:fillRect/>
          </a:stretch>
        </p:blipFill>
        <p:spPr>
          <a:xfrm>
            <a:off x="7829551" y="623053"/>
            <a:ext cx="4042409" cy="1653712"/>
          </a:xfrm>
          <a:prstGeom prst="rect">
            <a:avLst/>
          </a:prstGeom>
        </p:spPr>
      </p:pic>
      <p:sp>
        <p:nvSpPr>
          <p:cNvPr id="3" name="Title 2"/>
          <p:cNvSpPr>
            <a:spLocks noGrp="1"/>
          </p:cNvSpPr>
          <p:nvPr>
            <p:ph type="title"/>
          </p:nvPr>
        </p:nvSpPr>
        <p:spPr>
          <a:xfrm>
            <a:off x="821516" y="640263"/>
            <a:ext cx="6204984" cy="1344975"/>
          </a:xfrm>
        </p:spPr>
        <p:txBody>
          <a:bodyPr vert="horz" lIns="91432" tIns="45715" rIns="91432" bIns="45715" rtlCol="0" anchor="ctr">
            <a:normAutofit/>
          </a:bodyPr>
          <a:lstStyle/>
          <a:p>
            <a:r>
              <a:rPr lang="en-US" sz="4000"/>
              <a:t>Virtual Machine Scale Sets</a:t>
            </a:r>
          </a:p>
        </p:txBody>
      </p:sp>
      <p:sp>
        <p:nvSpPr>
          <p:cNvPr id="5" name="Text Placeholder 6"/>
          <p:cNvSpPr txBox="1">
            <a:spLocks/>
          </p:cNvSpPr>
          <p:nvPr/>
        </p:nvSpPr>
        <p:spPr>
          <a:xfrm>
            <a:off x="821515" y="2121762"/>
            <a:ext cx="6204984" cy="3626917"/>
          </a:xfrm>
          <a:prstGeom prst="rect">
            <a:avLst/>
          </a:prstGeom>
        </p:spPr>
        <p:txBody>
          <a:bodyPr vert="horz" lIns="91432" tIns="45715" rIns="91432" bIns="45715" rtlCol="0">
            <a:normAutofit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9" indent="-228579" defTabSz="914314"/>
            <a:r>
              <a:rPr lang="en-US" sz="2400" dirty="0">
                <a:solidFill>
                  <a:schemeClr val="tx1"/>
                </a:solidFill>
                <a:latin typeface="+mn-lt"/>
              </a:rPr>
              <a:t>Deploy and manage VMs as a set</a:t>
            </a:r>
          </a:p>
          <a:p>
            <a:pPr marL="336049" indent="-228579" defTabSz="914314"/>
            <a:r>
              <a:rPr lang="en-US" sz="2400" dirty="0">
                <a:solidFill>
                  <a:schemeClr val="tx1"/>
                </a:solidFill>
                <a:latin typeface="+mn-lt"/>
              </a:rPr>
              <a:t>An Azure Compute resource </a:t>
            </a:r>
            <a:r>
              <a:rPr lang="en-US" sz="2400" dirty="0" err="1">
                <a:solidFill>
                  <a:schemeClr val="tx1"/>
                </a:solidFill>
                <a:latin typeface="+mn-lt"/>
              </a:rPr>
              <a:t>Microsoft.Compute</a:t>
            </a:r>
            <a:r>
              <a:rPr lang="en-US" sz="2400" dirty="0">
                <a:solidFill>
                  <a:schemeClr val="tx1"/>
                </a:solidFill>
                <a:latin typeface="+mn-lt"/>
              </a:rPr>
              <a:t>/</a:t>
            </a:r>
            <a:r>
              <a:rPr lang="en-US" sz="2400" dirty="0" err="1">
                <a:solidFill>
                  <a:schemeClr val="tx1"/>
                </a:solidFill>
                <a:latin typeface="+mn-lt"/>
              </a:rPr>
              <a:t>virtualMachineScaleSets</a:t>
            </a:r>
            <a:endParaRPr lang="en-US" sz="2400" dirty="0">
              <a:solidFill>
                <a:schemeClr val="tx1"/>
              </a:solidFill>
              <a:latin typeface="+mn-lt"/>
            </a:endParaRPr>
          </a:p>
          <a:p>
            <a:r>
              <a:rPr lang="en-US" sz="2400" b="1" dirty="0"/>
              <a:t>Scale</a:t>
            </a:r>
            <a:r>
              <a:rPr lang="en-US" sz="2400" dirty="0"/>
              <a:t> - Deploy identical resources </a:t>
            </a:r>
          </a:p>
          <a:p>
            <a:pPr lvl="1"/>
            <a:r>
              <a:rPr lang="en-US" sz="1800" dirty="0"/>
              <a:t>Easily</a:t>
            </a:r>
          </a:p>
          <a:p>
            <a:pPr lvl="1"/>
            <a:r>
              <a:rPr lang="en-US" sz="1800" dirty="0"/>
              <a:t>Rapidly</a:t>
            </a:r>
          </a:p>
          <a:p>
            <a:pPr lvl="1"/>
            <a:r>
              <a:rPr lang="en-US" sz="1800" dirty="0"/>
              <a:t>At scale.. 10s – 10,000s of cores</a:t>
            </a:r>
          </a:p>
          <a:p>
            <a:r>
              <a:rPr lang="en-US" sz="2400" b="1" dirty="0"/>
              <a:t>Low cost - </a:t>
            </a:r>
            <a:r>
              <a:rPr lang="en-US" sz="2400" dirty="0"/>
              <a:t>Dynamically increase/decrease compute power to optimize costs</a:t>
            </a:r>
            <a:endParaRPr lang="en-US" sz="2400" b="1" dirty="0"/>
          </a:p>
          <a:p>
            <a:r>
              <a:rPr lang="en-US" sz="2400" b="1" dirty="0"/>
              <a:t>Elasticity</a:t>
            </a:r>
            <a:r>
              <a:rPr lang="en-US" sz="2400" dirty="0"/>
              <a:t> - Automatically scale to changing demand</a:t>
            </a:r>
          </a:p>
          <a:p>
            <a:pPr marL="336049" indent="-228579" defTabSz="914314"/>
            <a:endParaRPr lang="en-US" sz="2400" dirty="0">
              <a:solidFill>
                <a:schemeClr val="tx1"/>
              </a:solidFill>
              <a:latin typeface="+mn-lt"/>
            </a:endParaRPr>
          </a:p>
        </p:txBody>
      </p:sp>
    </p:spTree>
    <p:extLst>
      <p:ext uri="{BB962C8B-B14F-4D97-AF65-F5344CB8AC3E}">
        <p14:creationId xmlns:p14="http://schemas.microsoft.com/office/powerpoint/2010/main" val="3317877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77D1-B84B-4A29-A9FC-18E9DA44F12C}"/>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9A084D11-B70D-40EE-B04A-A4D4D869172E}"/>
              </a:ext>
            </a:extLst>
          </p:cNvPr>
          <p:cNvSpPr>
            <a:spLocks noGrp="1"/>
          </p:cNvSpPr>
          <p:nvPr>
            <p:ph idx="1"/>
          </p:nvPr>
        </p:nvSpPr>
        <p:spPr>
          <a:xfrm>
            <a:off x="838200" y="1690688"/>
            <a:ext cx="10515600" cy="4486275"/>
          </a:xfrm>
        </p:spPr>
        <p:txBody>
          <a:bodyPr>
            <a:normAutofit/>
          </a:bodyPr>
          <a:lstStyle/>
          <a:p>
            <a:r>
              <a:rPr lang="en-US" dirty="0">
                <a:solidFill>
                  <a:schemeClr val="tx1">
                    <a:lumMod val="95000"/>
                    <a:lumOff val="5000"/>
                  </a:schemeClr>
                </a:solidFill>
              </a:rPr>
              <a:t>Disks can be resized up to 4TB</a:t>
            </a:r>
          </a:p>
          <a:p>
            <a:r>
              <a:rPr lang="en-US" dirty="0">
                <a:solidFill>
                  <a:schemeClr val="tx1">
                    <a:lumMod val="95000"/>
                    <a:lumOff val="5000"/>
                  </a:schemeClr>
                </a:solidFill>
              </a:rPr>
              <a:t>Managed Vs Unmanaged.</a:t>
            </a:r>
          </a:p>
          <a:p>
            <a:r>
              <a:rPr lang="en-US" dirty="0"/>
              <a:t>Encryption </a:t>
            </a:r>
          </a:p>
          <a:p>
            <a:r>
              <a:rPr lang="en-US" dirty="0"/>
              <a:t>Disk Caching</a:t>
            </a:r>
          </a:p>
          <a:p>
            <a:pPr lvl="1"/>
            <a:r>
              <a:rPr lang="en-US" dirty="0">
                <a:solidFill>
                  <a:schemeClr val="tx1">
                    <a:lumMod val="95000"/>
                    <a:lumOff val="5000"/>
                  </a:schemeClr>
                </a:solidFill>
              </a:rPr>
              <a:t>None – for Write only and Write heavy (SQL Logs)</a:t>
            </a:r>
          </a:p>
          <a:p>
            <a:pPr lvl="1"/>
            <a:r>
              <a:rPr lang="en-US" dirty="0" err="1">
                <a:solidFill>
                  <a:schemeClr val="tx1">
                    <a:lumMod val="95000"/>
                    <a:lumOff val="5000"/>
                  </a:schemeClr>
                </a:solidFill>
              </a:rPr>
              <a:t>ReadOnly</a:t>
            </a:r>
            <a:r>
              <a:rPr lang="en-US" dirty="0">
                <a:solidFill>
                  <a:schemeClr val="tx1">
                    <a:lumMod val="95000"/>
                    <a:lumOff val="5000"/>
                  </a:schemeClr>
                </a:solidFill>
              </a:rPr>
              <a:t> – for Read only or read-intensive disks (SQL Data files)</a:t>
            </a:r>
          </a:p>
          <a:p>
            <a:pPr lvl="1"/>
            <a:r>
              <a:rPr lang="en-US" dirty="0" err="1">
                <a:solidFill>
                  <a:schemeClr val="tx1">
                    <a:lumMod val="95000"/>
                    <a:lumOff val="5000"/>
                  </a:schemeClr>
                </a:solidFill>
              </a:rPr>
              <a:t>ReadWrite</a:t>
            </a:r>
            <a:r>
              <a:rPr lang="en-US" dirty="0">
                <a:solidFill>
                  <a:schemeClr val="tx1">
                    <a:lumMod val="95000"/>
                    <a:lumOff val="5000"/>
                  </a:schemeClr>
                </a:solidFill>
              </a:rPr>
              <a:t> – for Operating System disks</a:t>
            </a:r>
          </a:p>
          <a:p>
            <a:pPr lvl="1"/>
            <a:endParaRPr lang="en-US" dirty="0"/>
          </a:p>
          <a:p>
            <a:pPr lvl="1"/>
            <a:endParaRPr lang="en-US" dirty="0"/>
          </a:p>
          <a:p>
            <a:endParaRPr lang="en-US" dirty="0"/>
          </a:p>
        </p:txBody>
      </p:sp>
    </p:spTree>
    <p:extLst>
      <p:ext uri="{BB962C8B-B14F-4D97-AF65-F5344CB8AC3E}">
        <p14:creationId xmlns:p14="http://schemas.microsoft.com/office/powerpoint/2010/main" val="27743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344E-8CAA-4BD4-9CF5-6B6FB7925E86}"/>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33540426-6430-4F92-BCF3-6BC3ADBA2069}"/>
              </a:ext>
            </a:extLst>
          </p:cNvPr>
          <p:cNvSpPr>
            <a:spLocks noGrp="1"/>
          </p:cNvSpPr>
          <p:nvPr>
            <p:ph idx="1"/>
          </p:nvPr>
        </p:nvSpPr>
        <p:spPr/>
        <p:txBody>
          <a:bodyPr>
            <a:normAutofit/>
          </a:bodyPr>
          <a:lstStyle/>
          <a:p>
            <a:r>
              <a:rPr lang="en-US" b="1" dirty="0">
                <a:solidFill>
                  <a:schemeClr val="tx1">
                    <a:lumMod val="95000"/>
                    <a:lumOff val="5000"/>
                  </a:schemeClr>
                </a:solidFill>
              </a:rPr>
              <a:t>Images are representations of your VM that you can use to create more instances of the VM</a:t>
            </a:r>
          </a:p>
          <a:p>
            <a:pPr lvl="1"/>
            <a:r>
              <a:rPr lang="en-US" dirty="0"/>
              <a:t>You can capture an Image of a VM and it will include all the disks</a:t>
            </a:r>
          </a:p>
          <a:p>
            <a:pPr lvl="1"/>
            <a:r>
              <a:rPr lang="en-US" dirty="0"/>
              <a:t>Snapshots only capture one disk at a time.</a:t>
            </a:r>
          </a:p>
          <a:p>
            <a:pPr lvl="1"/>
            <a:endParaRPr lang="en-US" b="1" dirty="0">
              <a:solidFill>
                <a:srgbClr val="FF0000"/>
              </a:solidFill>
            </a:endParaRPr>
          </a:p>
          <a:p>
            <a:r>
              <a:rPr lang="en-US" b="1" dirty="0">
                <a:solidFill>
                  <a:schemeClr val="tx1">
                    <a:lumMod val="95000"/>
                    <a:lumOff val="5000"/>
                  </a:schemeClr>
                </a:solidFill>
              </a:rPr>
              <a:t>Disk Snapshots let you capture current state copies of your disks.</a:t>
            </a:r>
          </a:p>
          <a:p>
            <a:pPr lvl="1"/>
            <a:r>
              <a:rPr lang="en-US" dirty="0"/>
              <a:t>Managed Disks: Take Snapshots of the disk </a:t>
            </a:r>
          </a:p>
          <a:p>
            <a:pPr lvl="1"/>
            <a:r>
              <a:rPr lang="en-US" dirty="0"/>
              <a:t>Unmanaged Disks: Take Snapshots of the underlying VHD blob</a:t>
            </a:r>
            <a:endParaRPr lang="en-US" b="1" dirty="0">
              <a:solidFill>
                <a:schemeClr val="tx1">
                  <a:lumMod val="95000"/>
                  <a:lumOff val="5000"/>
                </a:schemeClr>
              </a:solidFill>
            </a:endParaRPr>
          </a:p>
          <a:p>
            <a:pPr lvl="1"/>
            <a:endParaRPr lang="en-US" b="1" dirty="0">
              <a:solidFill>
                <a:schemeClr val="tx1">
                  <a:lumMod val="95000"/>
                  <a:lumOff val="5000"/>
                </a:schemeClr>
              </a:solidFill>
            </a:endParaRPr>
          </a:p>
          <a:p>
            <a:pPr marL="457157" lvl="1" indent="0">
              <a:buNone/>
            </a:pPr>
            <a:endParaRPr lang="en-US" dirty="0"/>
          </a:p>
          <a:p>
            <a:endParaRPr lang="en-US" dirty="0"/>
          </a:p>
        </p:txBody>
      </p:sp>
    </p:spTree>
    <p:extLst>
      <p:ext uri="{BB962C8B-B14F-4D97-AF65-F5344CB8AC3E}">
        <p14:creationId xmlns:p14="http://schemas.microsoft.com/office/powerpoint/2010/main" val="912706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a:xfrm>
            <a:off x="536028" y="347874"/>
            <a:ext cx="11387892" cy="923330"/>
          </a:xfrm>
        </p:spPr>
        <p:txBody>
          <a:bodyPr>
            <a:normAutofit/>
          </a:bodyPr>
          <a:lstStyle/>
          <a:p>
            <a:r>
              <a:rPr lang="en-US" sz="6000" dirty="0"/>
              <a:t>Exam Tip </a:t>
            </a:r>
            <a:r>
              <a:rPr lang="en-US" dirty="0"/>
              <a:t>- Increase size of existing Disks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a:xfrm>
            <a:off x="268080" y="2210282"/>
            <a:ext cx="11655840" cy="4641916"/>
          </a:xfrm>
        </p:spPr>
        <p:txBody>
          <a:bodyPr/>
          <a:lstStyle/>
          <a:p>
            <a:r>
              <a:rPr lang="en-US" dirty="0"/>
              <a:t>You can easily increase the size of existing disks. For example, you might want to increase the size of a 30-GB disk to 128 GB, or even to 4 TB. Or, you might want to convert your P20 disk to a P30 disk because you need more capacity or more IOPS and throughput.</a:t>
            </a:r>
          </a:p>
        </p:txBody>
      </p:sp>
    </p:spTree>
    <p:extLst>
      <p:ext uri="{BB962C8B-B14F-4D97-AF65-F5344CB8AC3E}">
        <p14:creationId xmlns:p14="http://schemas.microsoft.com/office/powerpoint/2010/main" val="271017344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ARM Templates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6534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300" dirty="0"/>
              <a:t> Azure Resource Manager (ARM)</a:t>
            </a:r>
          </a:p>
        </p:txBody>
      </p:sp>
      <p:sp>
        <p:nvSpPr>
          <p:cNvPr id="3" name="Subtitle 2"/>
          <p:cNvSpPr>
            <a:spLocks noGrp="1"/>
          </p:cNvSpPr>
          <p:nvPr>
            <p:ph type="body" sz="quarter" idx="4294967295"/>
          </p:nvPr>
        </p:nvSpPr>
        <p:spPr>
          <a:xfrm>
            <a:off x="6554788" y="2041526"/>
            <a:ext cx="5637212" cy="3732213"/>
          </a:xfrm>
        </p:spPr>
        <p:style>
          <a:lnRef idx="2">
            <a:schemeClr val="accent2">
              <a:shade val="50000"/>
            </a:schemeClr>
          </a:lnRef>
          <a:fillRef idx="1">
            <a:schemeClr val="accent2"/>
          </a:fillRef>
          <a:effectRef idx="0">
            <a:schemeClr val="accent2"/>
          </a:effectRef>
          <a:fontRef idx="minor">
            <a:schemeClr val="lt1"/>
          </a:fontRef>
        </p:style>
        <p:txBody>
          <a:bodyPr vert="horz" wrap="square" lIns="179268" tIns="143415" rIns="179268" bIns="143415" rtlCol="0" anchor="ctr">
            <a:noAutofit/>
          </a:bodyPr>
          <a:lstStyle/>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Enable application management within Azure</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Resource groups are containers that </a:t>
            </a:r>
            <a:br>
              <a:rPr lang="en-US" sz="2000" dirty="0">
                <a:gradFill>
                  <a:gsLst>
                    <a:gs pos="14151">
                      <a:schemeClr val="bg1"/>
                    </a:gs>
                    <a:gs pos="24000">
                      <a:schemeClr val="bg1"/>
                    </a:gs>
                  </a:gsLst>
                  <a:lin ang="5400000" scaled="0"/>
                </a:gradFill>
              </a:rPr>
            </a:br>
            <a:r>
              <a:rPr lang="en-US" sz="2000" dirty="0">
                <a:gradFill>
                  <a:gsLst>
                    <a:gs pos="14151">
                      <a:schemeClr val="bg1"/>
                    </a:gs>
                    <a:gs pos="24000">
                      <a:schemeClr val="bg1"/>
                    </a:gs>
                  </a:gsLst>
                  <a:lin ang="5400000" scaled="0"/>
                </a:gradFill>
              </a:rPr>
              <a:t>can contain multiple IaaS + PaaS resources</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 lifecycle management with integrated Role Based Access Control (RBAC)</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Templatize application deployment and configuration</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Supports DevOps</a:t>
            </a:r>
          </a:p>
        </p:txBody>
      </p:sp>
      <p:grpSp>
        <p:nvGrpSpPr>
          <p:cNvPr id="5" name="Group 4"/>
          <p:cNvGrpSpPr>
            <a:grpSpLocks noChangeAspect="1"/>
          </p:cNvGrpSpPr>
          <p:nvPr/>
        </p:nvGrpSpPr>
        <p:grpSpPr bwMode="auto">
          <a:xfrm>
            <a:off x="449801" y="1546529"/>
            <a:ext cx="4945949" cy="4723730"/>
            <a:chOff x="406" y="668"/>
            <a:chExt cx="3116" cy="2976"/>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4"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RESOU</a:t>
              </a:r>
              <a:endParaRPr lang="en-US" altLang="en-US" kern="0" dirty="0">
                <a:gradFill>
                  <a:gsLst>
                    <a:gs pos="62264">
                      <a:srgbClr val="505050"/>
                    </a:gs>
                    <a:gs pos="39000">
                      <a:srgbClr val="505050"/>
                    </a:gs>
                  </a:gsLst>
                  <a:lin ang="5400000" scaled="0"/>
                </a:gradFill>
              </a:endParaRPr>
            </a:p>
          </p:txBody>
        </p:sp>
        <p:sp>
          <p:nvSpPr>
            <p:cNvPr id="95"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6"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CE G</a:t>
              </a:r>
              <a:endParaRPr lang="en-US" altLang="en-US" kern="0" dirty="0">
                <a:gradFill>
                  <a:gsLst>
                    <a:gs pos="62264">
                      <a:srgbClr val="505050"/>
                    </a:gs>
                    <a:gs pos="39000">
                      <a:srgbClr val="505050"/>
                    </a:gs>
                  </a:gsLst>
                  <a:lin ang="5400000" scaled="0"/>
                </a:gradFill>
              </a:endParaRPr>
            </a:p>
          </p:txBody>
        </p:sp>
        <p:sp>
          <p:nvSpPr>
            <p:cNvPr id="97"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8"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OUP</a:t>
              </a:r>
              <a:endParaRPr lang="en-US" altLang="en-US" kern="0" dirty="0">
                <a:gradFill>
                  <a:gsLst>
                    <a:gs pos="62264">
                      <a:srgbClr val="505050"/>
                    </a:gs>
                    <a:gs pos="39000">
                      <a:srgbClr val="505050"/>
                    </a:gs>
                  </a:gsLst>
                  <a:lin ang="5400000" scaled="0"/>
                </a:gra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grpSp>
    </p:spTree>
    <p:extLst>
      <p:ext uri="{BB962C8B-B14F-4D97-AF65-F5344CB8AC3E}">
        <p14:creationId xmlns:p14="http://schemas.microsoft.com/office/powerpoint/2010/main" val="260016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decel="100000" fill="hold" grpId="1" nodeType="withEffect">
                                  <p:stCondLst>
                                    <p:cond delay="0"/>
                                  </p:stCondLst>
                                  <p:childTnLst>
                                    <p:animMotion origin="layout" path="M -0.0245 -4.67544E-6 L -4.90682E-6 -4.67544E-6 " pathEditMode="relative" rAng="0" ptsTypes="AA">
                                      <p:cBhvr>
                                        <p:cTn id="13" dur="10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64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a:t>
            </a:r>
            <a:br>
              <a:rPr lang="en-US" dirty="0"/>
            </a:br>
            <a:endParaRPr lang="en-US" dirty="0"/>
          </a:p>
        </p:txBody>
      </p:sp>
      <p:pic>
        <p:nvPicPr>
          <p:cNvPr id="4" name="Picture 3"/>
          <p:cNvPicPr>
            <a:picLocks noChangeAspect="1"/>
          </p:cNvPicPr>
          <p:nvPr/>
        </p:nvPicPr>
        <p:blipFill>
          <a:blip r:embed="rId3"/>
          <a:stretch>
            <a:fillRect/>
          </a:stretch>
        </p:blipFill>
        <p:spPr>
          <a:xfrm>
            <a:off x="1878669" y="1480634"/>
            <a:ext cx="5889699" cy="4963713"/>
          </a:xfrm>
          <a:prstGeom prst="rect">
            <a:avLst/>
          </a:prstGeom>
        </p:spPr>
      </p:pic>
      <p:sp>
        <p:nvSpPr>
          <p:cNvPr id="6" name="Rectangle 5"/>
          <p:cNvSpPr/>
          <p:nvPr/>
        </p:nvSpPr>
        <p:spPr bwMode="auto">
          <a:xfrm>
            <a:off x="8552370" y="216812"/>
            <a:ext cx="2847476" cy="206409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Describe</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Resource Inventory</a:t>
            </a:r>
          </a:p>
          <a:p>
            <a:pPr defTabSz="672098">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Component Relationships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Tags + links + groups  </a:t>
            </a:r>
          </a:p>
        </p:txBody>
      </p:sp>
      <p:sp>
        <p:nvSpPr>
          <p:cNvPr id="7" name="Rectangle 6"/>
          <p:cNvSpPr/>
          <p:nvPr/>
        </p:nvSpPr>
        <p:spPr bwMode="auto">
          <a:xfrm>
            <a:off x="8552371" y="4667122"/>
            <a:ext cx="2847476" cy="204877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WHO</a:t>
            </a:r>
            <a:br>
              <a:rPr lang="en-US" sz="1600" kern="0" dirty="0">
                <a:solidFill>
                  <a:srgbClr val="505050"/>
                </a:solidFill>
                <a:latin typeface="Segoe UI"/>
              </a:rPr>
            </a:br>
            <a:r>
              <a:rPr lang="en-US" sz="1600" kern="0" dirty="0">
                <a:solidFill>
                  <a:srgbClr val="505050"/>
                </a:solidFill>
                <a:latin typeface="Segoe UI"/>
              </a:rPr>
              <a:t>Access 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Changes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RBAC</a:t>
            </a:r>
          </a:p>
        </p:txBody>
      </p:sp>
      <p:sp>
        <p:nvSpPr>
          <p:cNvPr id="8" name="Rectangle 7"/>
          <p:cNvSpPr/>
          <p:nvPr/>
        </p:nvSpPr>
        <p:spPr bwMode="auto">
          <a:xfrm>
            <a:off x="8552371" y="2381272"/>
            <a:ext cx="2847476" cy="2144629"/>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Provision</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Across Regions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Across Resources </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In service and in guest </a:t>
            </a:r>
          </a:p>
        </p:txBody>
      </p:sp>
    </p:spTree>
    <p:extLst>
      <p:ext uri="{BB962C8B-B14F-4D97-AF65-F5344CB8AC3E}">
        <p14:creationId xmlns:p14="http://schemas.microsoft.com/office/powerpoint/2010/main" val="408683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What is ARM?</a:t>
            </a:r>
          </a:p>
        </p:txBody>
      </p:sp>
      <p:sp>
        <p:nvSpPr>
          <p:cNvPr id="3" name="Content Placeholder 2"/>
          <p:cNvSpPr>
            <a:spLocks noGrp="1"/>
          </p:cNvSpPr>
          <p:nvPr>
            <p:ph idx="1"/>
          </p:nvPr>
        </p:nvSpPr>
        <p:spPr>
          <a:xfrm>
            <a:off x="127001" y="1613548"/>
            <a:ext cx="4584699" cy="4368152"/>
          </a:xfrm>
        </p:spPr>
        <p:txBody>
          <a:bodyPr>
            <a:normAutofit/>
          </a:bodyPr>
          <a:lstStyle/>
          <a:p>
            <a:pPr>
              <a:lnSpc>
                <a:spcPct val="150000"/>
              </a:lnSpc>
            </a:pPr>
            <a:r>
              <a:rPr lang="en-US" dirty="0"/>
              <a:t>Resource</a:t>
            </a:r>
          </a:p>
          <a:p>
            <a:pPr>
              <a:lnSpc>
                <a:spcPct val="150000"/>
              </a:lnSpc>
            </a:pPr>
            <a:r>
              <a:rPr lang="en-US" dirty="0"/>
              <a:t>Resource Group</a:t>
            </a:r>
          </a:p>
          <a:p>
            <a:pPr>
              <a:lnSpc>
                <a:spcPct val="150000"/>
              </a:lnSpc>
            </a:pPr>
            <a:r>
              <a:rPr lang="en-US" dirty="0"/>
              <a:t>Resource Provider </a:t>
            </a:r>
          </a:p>
          <a:p>
            <a:pPr>
              <a:lnSpc>
                <a:spcPct val="150000"/>
              </a:lnSpc>
            </a:pPr>
            <a:r>
              <a:rPr lang="en-US" dirty="0"/>
              <a:t>Resource Manager Template</a:t>
            </a:r>
          </a:p>
        </p:txBody>
      </p:sp>
      <p:pic>
        <p:nvPicPr>
          <p:cNvPr id="5122" name="Picture 2" descr="Resource Manager request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937" y="1325562"/>
            <a:ext cx="7241458" cy="43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787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lstStyle/>
          <a:p>
            <a:r>
              <a:rPr lang="en-US" dirty="0"/>
              <a:t>ARM Templates - Structure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72113181"/>
              </p:ext>
            </p:extLst>
          </p:nvPr>
        </p:nvGraphicFramePr>
        <p:xfrm>
          <a:off x="838199" y="3021978"/>
          <a:ext cx="9724696" cy="3701463"/>
        </p:xfrm>
        <a:graphic>
          <a:graphicData uri="http://schemas.openxmlformats.org/drawingml/2006/table">
            <a:tbl>
              <a:tblPr/>
              <a:tblGrid>
                <a:gridCol w="1585838">
                  <a:extLst>
                    <a:ext uri="{9D8B030D-6E8A-4147-A177-3AD203B41FA5}">
                      <a16:colId xmlns:a16="http://schemas.microsoft.com/office/drawing/2014/main" val="3094396582"/>
                    </a:ext>
                  </a:extLst>
                </a:gridCol>
                <a:gridCol w="1036893">
                  <a:extLst>
                    <a:ext uri="{9D8B030D-6E8A-4147-A177-3AD203B41FA5}">
                      <a16:colId xmlns:a16="http://schemas.microsoft.com/office/drawing/2014/main" val="97210441"/>
                    </a:ext>
                  </a:extLst>
                </a:gridCol>
                <a:gridCol w="7101965">
                  <a:extLst>
                    <a:ext uri="{9D8B030D-6E8A-4147-A177-3AD203B41FA5}">
                      <a16:colId xmlns:a16="http://schemas.microsoft.com/office/drawing/2014/main" val="3384330270"/>
                    </a:ext>
                  </a:extLst>
                </a:gridCol>
              </a:tblGrid>
              <a:tr h="411700">
                <a:tc>
                  <a:txBody>
                    <a:bodyPr/>
                    <a:lstStyle/>
                    <a:p>
                      <a:pPr marL="0" marR="0" fontAlgn="t">
                        <a:spcBef>
                          <a:spcPts val="0"/>
                        </a:spcBef>
                        <a:spcAft>
                          <a:spcPts val="0"/>
                        </a:spcAft>
                      </a:pPr>
                      <a:r>
                        <a:rPr lang="en-US" sz="1400" b="1">
                          <a:solidFill>
                            <a:srgbClr val="D5D5D5"/>
                          </a:solidFill>
                          <a:effectLst/>
                          <a:latin typeface="segoe-ui_semibold"/>
                        </a:rPr>
                        <a:t>Element name</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Required</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Description</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64615006"/>
                  </a:ext>
                </a:extLst>
              </a:tr>
              <a:tr h="668043">
                <a:tc>
                  <a:txBody>
                    <a:bodyPr/>
                    <a:lstStyle/>
                    <a:p>
                      <a:pPr marL="0" marR="0" fontAlgn="t">
                        <a:spcBef>
                          <a:spcPts val="0"/>
                        </a:spcBef>
                        <a:spcAft>
                          <a:spcPts val="0"/>
                        </a:spcAft>
                      </a:pPr>
                      <a:r>
                        <a:rPr lang="en-US" sz="1400">
                          <a:solidFill>
                            <a:srgbClr val="D5D5D5"/>
                          </a:solidFill>
                          <a:effectLst/>
                          <a:latin typeface="segoe-ui_normal"/>
                        </a:rPr>
                        <a:t>$schema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Location of the JSON schema file that describes the version of the template language. Use the URL shown in the preceding example.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58143910"/>
                  </a:ext>
                </a:extLst>
              </a:tr>
              <a:tr h="741680">
                <a:tc>
                  <a:txBody>
                    <a:bodyPr/>
                    <a:lstStyle/>
                    <a:p>
                      <a:pPr marL="0" marR="0" fontAlgn="t">
                        <a:spcBef>
                          <a:spcPts val="0"/>
                        </a:spcBef>
                        <a:spcAft>
                          <a:spcPts val="0"/>
                        </a:spcAft>
                      </a:pPr>
                      <a:r>
                        <a:rPr lang="en-US" sz="1400">
                          <a:solidFill>
                            <a:srgbClr val="D5D5D5"/>
                          </a:solidFill>
                          <a:effectLst/>
                          <a:latin typeface="segoe-ui_normal"/>
                        </a:rPr>
                        <a:t>contentVersion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Version of the template (such as 1.0.0.0). You can provide any value for this element. When deploying resources using the template, this value can be used to make sure that the right template is being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1806989"/>
                  </a:ext>
                </a:extLst>
              </a:tr>
              <a:tr h="528320">
                <a:tc>
                  <a:txBody>
                    <a:bodyPr/>
                    <a:lstStyle/>
                    <a:p>
                      <a:pPr marL="0" marR="0" fontAlgn="t">
                        <a:spcBef>
                          <a:spcPts val="0"/>
                        </a:spcBef>
                        <a:spcAft>
                          <a:spcPts val="0"/>
                        </a:spcAft>
                      </a:pPr>
                      <a:r>
                        <a:rPr lang="en-US" sz="1400">
                          <a:solidFill>
                            <a:srgbClr val="D5D5D5"/>
                          </a:solidFill>
                          <a:effectLst/>
                          <a:latin typeface="segoe-ui_normal"/>
                        </a:rPr>
                        <a:t>parameters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provided when deployment is executed to customize resource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39636010"/>
                  </a:ext>
                </a:extLst>
              </a:tr>
              <a:tr h="528320">
                <a:tc>
                  <a:txBody>
                    <a:bodyPr/>
                    <a:lstStyle/>
                    <a:p>
                      <a:pPr marL="0" marR="0" fontAlgn="t">
                        <a:spcBef>
                          <a:spcPts val="0"/>
                        </a:spcBef>
                        <a:spcAft>
                          <a:spcPts val="0"/>
                        </a:spcAft>
                      </a:pPr>
                      <a:r>
                        <a:rPr lang="en-US" sz="1400">
                          <a:solidFill>
                            <a:srgbClr val="D5D5D5"/>
                          </a:solidFill>
                          <a:effectLst/>
                          <a:latin typeface="segoe-ui_normal"/>
                        </a:rPr>
                        <a:t>variables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used as JSON fragments in the template to simplify template language expressions.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8690508"/>
                  </a:ext>
                </a:extLst>
              </a:tr>
              <a:tr h="411700">
                <a:tc>
                  <a:txBody>
                    <a:bodyPr/>
                    <a:lstStyle/>
                    <a:p>
                      <a:pPr marL="0" marR="0" fontAlgn="t">
                        <a:spcBef>
                          <a:spcPts val="0"/>
                        </a:spcBef>
                        <a:spcAft>
                          <a:spcPts val="0"/>
                        </a:spcAft>
                      </a:pPr>
                      <a:r>
                        <a:rPr lang="en-US" sz="1400">
                          <a:solidFill>
                            <a:srgbClr val="D5D5D5"/>
                          </a:solidFill>
                          <a:effectLst/>
                          <a:latin typeface="segoe-ui_normal"/>
                        </a:rPr>
                        <a:t>resources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Resource types that are deployed or updated in a resource group.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88129954"/>
                  </a:ext>
                </a:extLst>
              </a:tr>
              <a:tr h="411700">
                <a:tc>
                  <a:txBody>
                    <a:bodyPr/>
                    <a:lstStyle/>
                    <a:p>
                      <a:pPr marL="0" marR="0" fontAlgn="t">
                        <a:spcBef>
                          <a:spcPts val="0"/>
                        </a:spcBef>
                        <a:spcAft>
                          <a:spcPts val="0"/>
                        </a:spcAft>
                      </a:pPr>
                      <a:r>
                        <a:rPr lang="en-US" sz="1400">
                          <a:solidFill>
                            <a:srgbClr val="D5D5D5"/>
                          </a:solidFill>
                          <a:effectLst/>
                          <a:latin typeface="segoe-ui_normal"/>
                        </a:rPr>
                        <a:t>outputs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returned after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5058963"/>
                  </a:ext>
                </a:extLst>
              </a:tr>
            </a:tbl>
          </a:graphicData>
        </a:graphic>
      </p:graphicFrame>
      <p:pic>
        <p:nvPicPr>
          <p:cNvPr id="8" name="Picture 7"/>
          <p:cNvPicPr>
            <a:picLocks noChangeAspect="1"/>
          </p:cNvPicPr>
          <p:nvPr/>
        </p:nvPicPr>
        <p:blipFill>
          <a:blip r:embed="rId3"/>
          <a:stretch>
            <a:fillRect/>
          </a:stretch>
        </p:blipFill>
        <p:spPr>
          <a:xfrm>
            <a:off x="838199" y="1020406"/>
            <a:ext cx="8589579" cy="1861449"/>
          </a:xfrm>
          <a:prstGeom prst="rect">
            <a:avLst/>
          </a:prstGeom>
        </p:spPr>
      </p:pic>
    </p:spTree>
    <p:extLst>
      <p:ext uri="{BB962C8B-B14F-4D97-AF65-F5344CB8AC3E}">
        <p14:creationId xmlns:p14="http://schemas.microsoft.com/office/powerpoint/2010/main" val="4220664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Deployment Mode</a:t>
            </a:r>
          </a:p>
        </p:txBody>
      </p:sp>
      <p:sp>
        <p:nvSpPr>
          <p:cNvPr id="3" name="Content Placeholder 2"/>
          <p:cNvSpPr>
            <a:spLocks noGrp="1"/>
          </p:cNvSpPr>
          <p:nvPr>
            <p:ph idx="1"/>
          </p:nvPr>
        </p:nvSpPr>
        <p:spPr/>
        <p:txBody>
          <a:bodyPr/>
          <a:lstStyle/>
          <a:p>
            <a:r>
              <a:rPr lang="en-US" dirty="0"/>
              <a:t>Complete: Resource Manager </a:t>
            </a:r>
            <a:r>
              <a:rPr lang="en-US" b="1" dirty="0"/>
              <a:t>deletes</a:t>
            </a:r>
            <a:r>
              <a:rPr lang="en-US" dirty="0"/>
              <a:t> resources that exist in the resource group but are not specified in the template. </a:t>
            </a:r>
          </a:p>
          <a:p>
            <a:endParaRPr lang="en-US" dirty="0"/>
          </a:p>
          <a:p>
            <a:endParaRPr lang="en-US" dirty="0"/>
          </a:p>
          <a:p>
            <a:r>
              <a:rPr lang="en-US" b="1" dirty="0"/>
              <a:t>Incremental</a:t>
            </a:r>
            <a:r>
              <a:rPr lang="en-US" dirty="0"/>
              <a:t>: Resource Manager </a:t>
            </a:r>
            <a:r>
              <a:rPr lang="en-US" b="1" dirty="0"/>
              <a:t>leaves unchanged</a:t>
            </a:r>
            <a:r>
              <a:rPr lang="en-US" dirty="0"/>
              <a:t> resources that exist in the resource group but are not specified in the template.</a:t>
            </a:r>
          </a:p>
          <a:p>
            <a:pPr lvl="1"/>
            <a:endParaRPr lang="en-US" dirty="0"/>
          </a:p>
          <a:p>
            <a:endParaRPr lang="en-US" dirty="0"/>
          </a:p>
          <a:p>
            <a:endParaRPr lang="en-US" dirty="0"/>
          </a:p>
        </p:txBody>
      </p:sp>
    </p:spTree>
    <p:extLst>
      <p:ext uri="{BB962C8B-B14F-4D97-AF65-F5344CB8AC3E}">
        <p14:creationId xmlns:p14="http://schemas.microsoft.com/office/powerpoint/2010/main" val="15036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19FF3D-31C0-4D0E-8C98-EEF92F9E1E2B}"/>
              </a:ext>
            </a:extLst>
          </p:cNvPr>
          <p:cNvSpPr>
            <a:spLocks noGrp="1"/>
          </p:cNvSpPr>
          <p:nvPr>
            <p:ph idx="1"/>
          </p:nvPr>
        </p:nvSpPr>
        <p:spPr>
          <a:xfrm>
            <a:off x="500269" y="374512"/>
            <a:ext cx="11426688" cy="6225072"/>
          </a:xfrm>
        </p:spPr>
        <p:txBody>
          <a:bodyPr>
            <a:noAutofit/>
          </a:bodyPr>
          <a:lstStyle/>
          <a:p>
            <a:r>
              <a:rPr lang="en-US" sz="3200" b="1" dirty="0"/>
              <a:t>Existing Resource Group 			</a:t>
            </a:r>
          </a:p>
          <a:p>
            <a:pPr marL="0" indent="0">
              <a:buNone/>
            </a:pPr>
            <a:r>
              <a:rPr lang="en-US" sz="3200" b="1" dirty="0"/>
              <a:t>  contains:</a:t>
            </a:r>
          </a:p>
          <a:p>
            <a:r>
              <a:rPr lang="en-US" sz="3200" dirty="0"/>
              <a:t>Resource A</a:t>
            </a:r>
          </a:p>
          <a:p>
            <a:r>
              <a:rPr lang="en-US" sz="3200" dirty="0"/>
              <a:t>Resource B</a:t>
            </a:r>
          </a:p>
          <a:p>
            <a:r>
              <a:rPr lang="en-US" sz="3200" dirty="0"/>
              <a:t>Resource C</a:t>
            </a:r>
          </a:p>
          <a:p>
            <a:endParaRPr lang="en-US" sz="4000" dirty="0"/>
          </a:p>
          <a:p>
            <a:r>
              <a:rPr lang="en-US" sz="4000" dirty="0"/>
              <a:t>Template defines:</a:t>
            </a:r>
          </a:p>
          <a:p>
            <a:r>
              <a:rPr lang="en-US" sz="3200" dirty="0"/>
              <a:t>Resource A</a:t>
            </a:r>
          </a:p>
          <a:p>
            <a:r>
              <a:rPr lang="en-US" sz="3200" dirty="0"/>
              <a:t>Resource B</a:t>
            </a:r>
          </a:p>
          <a:p>
            <a:r>
              <a:rPr lang="en-US" sz="3200" dirty="0"/>
              <a:t>Resource D</a:t>
            </a:r>
          </a:p>
          <a:p>
            <a:endParaRPr lang="en-US" sz="4000" dirty="0"/>
          </a:p>
          <a:p>
            <a:endParaRPr lang="en-US" sz="4000" dirty="0"/>
          </a:p>
          <a:p>
            <a:endParaRPr lang="en-US" sz="4000" dirty="0"/>
          </a:p>
        </p:txBody>
      </p:sp>
      <p:cxnSp>
        <p:nvCxnSpPr>
          <p:cNvPr id="5" name="Straight Connector 4">
            <a:extLst>
              <a:ext uri="{FF2B5EF4-FFF2-40B4-BE49-F238E27FC236}">
                <a16:creationId xmlns:a16="http://schemas.microsoft.com/office/drawing/2014/main" id="{227E7652-4FAA-476F-9AEC-EAC772BCBD18}"/>
              </a:ext>
            </a:extLst>
          </p:cNvPr>
          <p:cNvCxnSpPr>
            <a:endCxn id="3" idx="2"/>
          </p:cNvCxnSpPr>
          <p:nvPr/>
        </p:nvCxnSpPr>
        <p:spPr>
          <a:xfrm>
            <a:off x="6162261" y="477079"/>
            <a:ext cx="51352" cy="61225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721D179-0E93-47D4-AD8F-014668500010}"/>
              </a:ext>
            </a:extLst>
          </p:cNvPr>
          <p:cNvSpPr/>
          <p:nvPr/>
        </p:nvSpPr>
        <p:spPr>
          <a:xfrm>
            <a:off x="6182139" y="2782957"/>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r>
              <a:rPr lang="en-US" dirty="0"/>
              <a:t>When deployed in complete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D</a:t>
            </a:r>
          </a:p>
          <a:p>
            <a:pPr algn="ctr"/>
            <a:endParaRPr lang="en-US" dirty="0"/>
          </a:p>
          <a:p>
            <a:pPr algn="ctr"/>
            <a:endParaRPr lang="en-US" dirty="0"/>
          </a:p>
        </p:txBody>
      </p:sp>
      <p:sp>
        <p:nvSpPr>
          <p:cNvPr id="7" name="Rectangle 6">
            <a:extLst>
              <a:ext uri="{FF2B5EF4-FFF2-40B4-BE49-F238E27FC236}">
                <a16:creationId xmlns:a16="http://schemas.microsoft.com/office/drawing/2014/main" id="{398EADDC-B227-48F1-96A6-0B2E71CC912D}"/>
              </a:ext>
            </a:extLst>
          </p:cNvPr>
          <p:cNvSpPr/>
          <p:nvPr/>
        </p:nvSpPr>
        <p:spPr>
          <a:xfrm>
            <a:off x="6182139" y="5474878"/>
            <a:ext cx="5693466" cy="400110"/>
          </a:xfrm>
          <a:prstGeom prst="rect">
            <a:avLst/>
          </a:prstGeom>
        </p:spPr>
        <p:txBody>
          <a:bodyPr wrap="square" lIns="91432" tIns="45715" rIns="91432" bIns="45715">
            <a:spAutoFit/>
          </a:bodyPr>
          <a:lstStyle/>
          <a:p>
            <a:r>
              <a:rPr lang="en-US" sz="2000" b="1" dirty="0"/>
              <a:t>To use complete mode, use the Mode parameter</a:t>
            </a:r>
          </a:p>
        </p:txBody>
      </p:sp>
      <p:sp>
        <p:nvSpPr>
          <p:cNvPr id="8" name="Rectangle 7">
            <a:extLst>
              <a:ext uri="{FF2B5EF4-FFF2-40B4-BE49-F238E27FC236}">
                <a16:creationId xmlns:a16="http://schemas.microsoft.com/office/drawing/2014/main" id="{1781C608-F471-4856-89C4-F3107E44F39E}"/>
              </a:ext>
            </a:extLst>
          </p:cNvPr>
          <p:cNvSpPr/>
          <p:nvPr/>
        </p:nvSpPr>
        <p:spPr>
          <a:xfrm>
            <a:off x="6172200" y="425796"/>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dirty="0"/>
          </a:p>
          <a:p>
            <a:pPr algn="ctr"/>
            <a:r>
              <a:rPr lang="en-US" dirty="0"/>
              <a:t>When deployed in incremental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C</a:t>
            </a:r>
          </a:p>
          <a:p>
            <a:pPr algn="ctr"/>
            <a:r>
              <a:rPr lang="en-US" dirty="0"/>
              <a:t>Resource D</a:t>
            </a:r>
          </a:p>
          <a:p>
            <a:pPr algn="ctr"/>
            <a:endParaRPr lang="en-US" dirty="0"/>
          </a:p>
          <a:p>
            <a:pPr algn="ctr"/>
            <a:endParaRPr lang="en-US" dirty="0"/>
          </a:p>
        </p:txBody>
      </p:sp>
    </p:spTree>
    <p:extLst>
      <p:ext uri="{BB962C8B-B14F-4D97-AF65-F5344CB8AC3E}">
        <p14:creationId xmlns:p14="http://schemas.microsoft.com/office/powerpoint/2010/main" val="41709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Parameters</a:t>
            </a:r>
          </a:p>
        </p:txBody>
      </p:sp>
      <p:sp>
        <p:nvSpPr>
          <p:cNvPr id="3" name="Content Placeholder 2"/>
          <p:cNvSpPr>
            <a:spLocks noGrp="1"/>
          </p:cNvSpPr>
          <p:nvPr>
            <p:ph idx="1"/>
          </p:nvPr>
        </p:nvSpPr>
        <p:spPr>
          <a:xfrm>
            <a:off x="7088778" y="1341121"/>
            <a:ext cx="4371702" cy="2516776"/>
          </a:xfrm>
        </p:spPr>
        <p:txBody>
          <a:bodyPr>
            <a:normAutofit fontScale="92500" lnSpcReduction="20000"/>
          </a:bodyPr>
          <a:lstStyle/>
          <a:p>
            <a:r>
              <a:rPr lang="en-US" dirty="0"/>
              <a:t>Allowed Types</a:t>
            </a:r>
          </a:p>
          <a:p>
            <a:pPr lvl="1"/>
            <a:r>
              <a:rPr lang="en-US" dirty="0"/>
              <a:t>string</a:t>
            </a:r>
          </a:p>
          <a:p>
            <a:pPr lvl="1"/>
            <a:r>
              <a:rPr lang="en-US" dirty="0" err="1"/>
              <a:t>secureString</a:t>
            </a:r>
            <a:endParaRPr lang="en-US" dirty="0"/>
          </a:p>
          <a:p>
            <a:pPr lvl="1"/>
            <a:r>
              <a:rPr lang="en-US" dirty="0" err="1"/>
              <a:t>int</a:t>
            </a:r>
            <a:endParaRPr lang="en-US" dirty="0"/>
          </a:p>
          <a:p>
            <a:pPr lvl="1"/>
            <a:r>
              <a:rPr lang="en-US" dirty="0"/>
              <a:t>bool</a:t>
            </a:r>
          </a:p>
          <a:p>
            <a:pPr lvl="1"/>
            <a:r>
              <a:rPr lang="en-US" dirty="0"/>
              <a:t>object</a:t>
            </a:r>
          </a:p>
          <a:p>
            <a:pPr lvl="1"/>
            <a:r>
              <a:rPr lang="en-US" dirty="0" err="1"/>
              <a:t>secureObject</a:t>
            </a:r>
            <a:endParaRPr lang="en-US" dirty="0"/>
          </a:p>
          <a:p>
            <a:pPr lvl="1"/>
            <a:r>
              <a:rPr lang="en-US" dirty="0"/>
              <a:t>array</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96667812"/>
              </p:ext>
            </p:extLst>
          </p:nvPr>
        </p:nvGraphicFramePr>
        <p:xfrm>
          <a:off x="924807" y="1403168"/>
          <a:ext cx="6163970" cy="3865880"/>
        </p:xfrm>
        <a:graphic>
          <a:graphicData uri="http://schemas.openxmlformats.org/drawingml/2006/table">
            <a:tbl>
              <a:tblPr/>
              <a:tblGrid>
                <a:gridCol w="1158545">
                  <a:extLst>
                    <a:ext uri="{9D8B030D-6E8A-4147-A177-3AD203B41FA5}">
                      <a16:colId xmlns:a16="http://schemas.microsoft.com/office/drawing/2014/main" val="3080702475"/>
                    </a:ext>
                  </a:extLst>
                </a:gridCol>
                <a:gridCol w="705002">
                  <a:extLst>
                    <a:ext uri="{9D8B030D-6E8A-4147-A177-3AD203B41FA5}">
                      <a16:colId xmlns:a16="http://schemas.microsoft.com/office/drawing/2014/main" val="1070355923"/>
                    </a:ext>
                  </a:extLst>
                </a:gridCol>
                <a:gridCol w="4300423">
                  <a:extLst>
                    <a:ext uri="{9D8B030D-6E8A-4147-A177-3AD203B41FA5}">
                      <a16:colId xmlns:a16="http://schemas.microsoft.com/office/drawing/2014/main" val="4261229529"/>
                    </a:ext>
                  </a:extLst>
                </a:gridCol>
              </a:tblGrid>
              <a:tr h="436880">
                <a:tc>
                  <a:txBody>
                    <a:bodyPr/>
                    <a:lstStyle/>
                    <a:p>
                      <a:pPr marL="0" marR="0" fontAlgn="t">
                        <a:spcBef>
                          <a:spcPts val="0"/>
                        </a:spcBef>
                        <a:spcAft>
                          <a:spcPts val="0"/>
                        </a:spcAft>
                      </a:pPr>
                      <a:r>
                        <a:rPr lang="en-US" sz="1100" b="1">
                          <a:solidFill>
                            <a:srgbClr val="D5D5D5"/>
                          </a:solidFill>
                          <a:effectLst/>
                          <a:latin typeface="segoe-ui_semibold"/>
                        </a:rPr>
                        <a:t>Element name</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Required</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Description</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14276373"/>
                  </a:ext>
                </a:extLst>
              </a:tr>
              <a:tr h="269240">
                <a:tc>
                  <a:txBody>
                    <a:bodyPr/>
                    <a:lstStyle/>
                    <a:p>
                      <a:pPr marL="0" marR="0" fontAlgn="t">
                        <a:spcBef>
                          <a:spcPts val="0"/>
                        </a:spcBef>
                        <a:spcAft>
                          <a:spcPts val="0"/>
                        </a:spcAft>
                      </a:pPr>
                      <a:r>
                        <a:rPr lang="en-US" sz="1100">
                          <a:solidFill>
                            <a:srgbClr val="D5D5D5"/>
                          </a:solidFill>
                          <a:effectLst/>
                          <a:latin typeface="segoe-ui_normal"/>
                        </a:rPr>
                        <a:t>parameterName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Name of the parameter. Must be a valid JavaScript identifier.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10466831"/>
                  </a:ext>
                </a:extLst>
              </a:tr>
              <a:tr h="436880">
                <a:tc>
                  <a:txBody>
                    <a:bodyPr/>
                    <a:lstStyle/>
                    <a:p>
                      <a:pPr marL="0" marR="0" fontAlgn="t">
                        <a:spcBef>
                          <a:spcPts val="0"/>
                        </a:spcBef>
                        <a:spcAft>
                          <a:spcPts val="0"/>
                        </a:spcAft>
                      </a:pPr>
                      <a:r>
                        <a:rPr lang="en-US" sz="1100">
                          <a:solidFill>
                            <a:srgbClr val="D5D5D5"/>
                          </a:solidFill>
                          <a:effectLst/>
                          <a:latin typeface="segoe-ui_normal"/>
                        </a:rPr>
                        <a:t>type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Type of the parameter value. See the list of allowed types after this table.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62184111"/>
                  </a:ext>
                </a:extLst>
              </a:tr>
              <a:tr h="436880">
                <a:tc>
                  <a:txBody>
                    <a:bodyPr/>
                    <a:lstStyle/>
                    <a:p>
                      <a:pPr marL="0" marR="0" fontAlgn="t">
                        <a:spcBef>
                          <a:spcPts val="0"/>
                        </a:spcBef>
                        <a:spcAft>
                          <a:spcPts val="0"/>
                        </a:spcAft>
                      </a:pPr>
                      <a:r>
                        <a:rPr lang="en-US" sz="1100">
                          <a:solidFill>
                            <a:srgbClr val="D5D5D5"/>
                          </a:solidFill>
                          <a:effectLst/>
                          <a:latin typeface="segoe-ui_normal"/>
                        </a:rPr>
                        <a:t>defaultValue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Default value for the parameter, if no value is provided for the parameter.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117282875"/>
                  </a:ext>
                </a:extLst>
              </a:tr>
              <a:tr h="436880">
                <a:tc>
                  <a:txBody>
                    <a:bodyPr/>
                    <a:lstStyle/>
                    <a:p>
                      <a:pPr marL="0" marR="0" fontAlgn="t">
                        <a:spcBef>
                          <a:spcPts val="0"/>
                        </a:spcBef>
                        <a:spcAft>
                          <a:spcPts val="0"/>
                        </a:spcAft>
                      </a:pPr>
                      <a:r>
                        <a:rPr lang="en-US" sz="1100">
                          <a:solidFill>
                            <a:srgbClr val="D5D5D5"/>
                          </a:solidFill>
                          <a:effectLst/>
                          <a:latin typeface="segoe-ui_normal"/>
                        </a:rPr>
                        <a:t>allowedValues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Array of allowed values for the parameter to make sure that the right value is provided.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58736276"/>
                  </a:ext>
                </a:extLst>
              </a:tr>
              <a:tr h="269240">
                <a:tc>
                  <a:txBody>
                    <a:bodyPr/>
                    <a:lstStyle/>
                    <a:p>
                      <a:pPr marL="0" marR="0" fontAlgn="t">
                        <a:spcBef>
                          <a:spcPts val="0"/>
                        </a:spcBef>
                        <a:spcAft>
                          <a:spcPts val="0"/>
                        </a:spcAft>
                      </a:pPr>
                      <a:r>
                        <a:rPr lang="en-US" sz="1100">
                          <a:solidFill>
                            <a:srgbClr val="D5D5D5"/>
                          </a:solidFill>
                          <a:effectLst/>
                          <a:latin typeface="segoe-ui_normal"/>
                        </a:rPr>
                        <a:t>minValue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9014461"/>
                  </a:ext>
                </a:extLst>
              </a:tr>
              <a:tr h="269240">
                <a:tc>
                  <a:txBody>
                    <a:bodyPr/>
                    <a:lstStyle/>
                    <a:p>
                      <a:pPr marL="0" marR="0" fontAlgn="t">
                        <a:spcBef>
                          <a:spcPts val="0"/>
                        </a:spcBef>
                        <a:spcAft>
                          <a:spcPts val="0"/>
                        </a:spcAft>
                      </a:pPr>
                      <a:r>
                        <a:rPr lang="en-US" sz="1100">
                          <a:solidFill>
                            <a:srgbClr val="D5D5D5"/>
                          </a:solidFill>
                          <a:effectLst/>
                          <a:latin typeface="segoe-ui_normal"/>
                        </a:rPr>
                        <a:t>maxValue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15680759"/>
                  </a:ext>
                </a:extLst>
              </a:tr>
              <a:tr h="436880">
                <a:tc>
                  <a:txBody>
                    <a:bodyPr/>
                    <a:lstStyle/>
                    <a:p>
                      <a:pPr marL="0" marR="0" fontAlgn="t">
                        <a:spcBef>
                          <a:spcPts val="0"/>
                        </a:spcBef>
                        <a:spcAft>
                          <a:spcPts val="0"/>
                        </a:spcAft>
                      </a:pPr>
                      <a:r>
                        <a:rPr lang="en-US" sz="1100">
                          <a:solidFill>
                            <a:srgbClr val="D5D5D5"/>
                          </a:solidFill>
                          <a:effectLst/>
                          <a:latin typeface="segoe-ui_normal"/>
                        </a:rPr>
                        <a:t>minLength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85793417"/>
                  </a:ext>
                </a:extLst>
              </a:tr>
              <a:tr h="436880">
                <a:tc>
                  <a:txBody>
                    <a:bodyPr/>
                    <a:lstStyle/>
                    <a:p>
                      <a:pPr marL="0" marR="0" fontAlgn="t">
                        <a:spcBef>
                          <a:spcPts val="0"/>
                        </a:spcBef>
                        <a:spcAft>
                          <a:spcPts val="0"/>
                        </a:spcAft>
                      </a:pPr>
                      <a:r>
                        <a:rPr lang="en-US" sz="1100">
                          <a:solidFill>
                            <a:srgbClr val="D5D5D5"/>
                          </a:solidFill>
                          <a:effectLst/>
                          <a:latin typeface="segoe-ui_normal"/>
                        </a:rPr>
                        <a:t>maxLength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59887292"/>
                  </a:ext>
                </a:extLst>
              </a:tr>
              <a:tr h="436880">
                <a:tc>
                  <a:txBody>
                    <a:bodyPr/>
                    <a:lstStyle/>
                    <a:p>
                      <a:pPr marL="0" marR="0" fontAlgn="t">
                        <a:spcBef>
                          <a:spcPts val="0"/>
                        </a:spcBef>
                        <a:spcAft>
                          <a:spcPts val="0"/>
                        </a:spcAft>
                      </a:pPr>
                      <a:r>
                        <a:rPr lang="en-US" sz="1100">
                          <a:solidFill>
                            <a:srgbClr val="D5D5D5"/>
                          </a:solidFill>
                          <a:effectLst/>
                          <a:latin typeface="segoe-ui_normal"/>
                        </a:rPr>
                        <a:t>description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Description of the parameter that is displayed to users through the portal.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47044494"/>
                  </a:ext>
                </a:extLst>
              </a:tr>
            </a:tbl>
          </a:graphicData>
        </a:graphic>
      </p:graphicFrame>
      <p:pic>
        <p:nvPicPr>
          <p:cNvPr id="6" name="Picture 5"/>
          <p:cNvPicPr>
            <a:picLocks noChangeAspect="1"/>
          </p:cNvPicPr>
          <p:nvPr/>
        </p:nvPicPr>
        <p:blipFill>
          <a:blip r:embed="rId3"/>
          <a:stretch>
            <a:fillRect/>
          </a:stretch>
        </p:blipFill>
        <p:spPr>
          <a:xfrm>
            <a:off x="7175385" y="3978860"/>
            <a:ext cx="4943986" cy="2245096"/>
          </a:xfrm>
          <a:prstGeom prst="rect">
            <a:avLst/>
          </a:prstGeom>
        </p:spPr>
      </p:pic>
    </p:spTree>
    <p:extLst>
      <p:ext uri="{BB962C8B-B14F-4D97-AF65-F5344CB8AC3E}">
        <p14:creationId xmlns:p14="http://schemas.microsoft.com/office/powerpoint/2010/main" val="4272161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p:txBody>
          <a:bodyPr/>
          <a:lstStyle/>
          <a:p>
            <a:r>
              <a:rPr lang="en-US" dirty="0"/>
              <a:t>Re-use ARM Templates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p:txBody>
          <a:bodyPr/>
          <a:lstStyle/>
          <a:p>
            <a:r>
              <a:rPr lang="en-US" sz="3200" dirty="0"/>
              <a:t>By passing in </a:t>
            </a:r>
            <a:r>
              <a:rPr lang="en-US" sz="2800" dirty="0"/>
              <a:t>parameters</a:t>
            </a:r>
            <a:r>
              <a:rPr lang="en-US" sz="3200" dirty="0"/>
              <a:t> to your ARM Templates, you can re-use them in many different scenarios. You can deploy full solutions with t-shirt sizing (Small, Medium, Large) based on parameters you pass in: Size of VM, # of VMs, etc. </a:t>
            </a:r>
          </a:p>
          <a:p>
            <a:endParaRPr lang="en-US" sz="3200" dirty="0"/>
          </a:p>
          <a:p>
            <a:r>
              <a:rPr lang="en-US" sz="3200" dirty="0"/>
              <a:t>Be aware of what values in the ARM template need to be unique when re-using templates: </a:t>
            </a:r>
            <a:r>
              <a:rPr lang="en-US" sz="3200" dirty="0">
                <a:hlinkClick r:id="rId3"/>
              </a:rPr>
              <a:t>https://docs.microsoft.com/en-us/azure/azure-resource-manager/resource-manager-template-best-practices#resource-names</a:t>
            </a:r>
            <a:endParaRPr lang="en-US" sz="3200" dirty="0"/>
          </a:p>
          <a:p>
            <a:endParaRPr lang="en-US" sz="3200" dirty="0"/>
          </a:p>
          <a:p>
            <a:endParaRPr lang="en-US" sz="3200" dirty="0"/>
          </a:p>
        </p:txBody>
      </p:sp>
      <p:sp>
        <p:nvSpPr>
          <p:cNvPr id="4" name="Text Placeholder 3">
            <a:extLst>
              <a:ext uri="{FF2B5EF4-FFF2-40B4-BE49-F238E27FC236}">
                <a16:creationId xmlns:a16="http://schemas.microsoft.com/office/drawing/2014/main" id="{BD04B8BB-B217-4F9D-B549-3FC1E3378D17}"/>
              </a:ext>
            </a:extLst>
          </p:cNvPr>
          <p:cNvSpPr>
            <a:spLocks noGrp="1"/>
          </p:cNvSpPr>
          <p:nvPr>
            <p:ph type="body" sz="quarter" idx="10"/>
          </p:nvPr>
        </p:nvSpPr>
        <p:spPr/>
        <p:txBody>
          <a:bodyPr/>
          <a:lstStyle/>
          <a:p>
            <a:r>
              <a:rPr lang="en-US" dirty="0"/>
              <a:t>https://docs.microsoft.com/en-us/azure/azure-resource-manager/best-practices-resource-manager-design-templates</a:t>
            </a:r>
          </a:p>
        </p:txBody>
      </p:sp>
    </p:spTree>
    <p:extLst>
      <p:ext uri="{BB962C8B-B14F-4D97-AF65-F5344CB8AC3E}">
        <p14:creationId xmlns:p14="http://schemas.microsoft.com/office/powerpoint/2010/main" val="370057675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–Variables</a:t>
            </a:r>
          </a:p>
        </p:txBody>
      </p:sp>
      <p:sp>
        <p:nvSpPr>
          <p:cNvPr id="3" name="Content Placeholder 2"/>
          <p:cNvSpPr>
            <a:spLocks noGrp="1"/>
          </p:cNvSpPr>
          <p:nvPr>
            <p:ph idx="1"/>
          </p:nvPr>
        </p:nvSpPr>
        <p:spPr>
          <a:xfrm>
            <a:off x="838201" y="3195783"/>
            <a:ext cx="11049000" cy="1593932"/>
          </a:xfrm>
        </p:spPr>
        <p:txBody>
          <a:bodyPr>
            <a:normAutofit fontScale="70000" lnSpcReduction="20000"/>
          </a:bodyPr>
          <a:lstStyle/>
          <a:p>
            <a:r>
              <a:rPr lang="en-US" dirty="0"/>
              <a:t>Use Variables for</a:t>
            </a:r>
          </a:p>
          <a:p>
            <a:pPr lvl="1"/>
            <a:r>
              <a:rPr lang="en-US" dirty="0"/>
              <a:t>Use variables for values that you need to use more than once in a template.</a:t>
            </a:r>
          </a:p>
          <a:p>
            <a:pPr lvl="1"/>
            <a:r>
              <a:rPr lang="en-US" dirty="0"/>
              <a:t>Include variables for resource names that must be unique.</a:t>
            </a:r>
          </a:p>
          <a:p>
            <a:pPr lvl="1"/>
            <a:r>
              <a:rPr lang="en-US" dirty="0"/>
              <a:t>Use variables for extra manipulation of parameters</a:t>
            </a:r>
          </a:p>
          <a:p>
            <a:r>
              <a:rPr lang="en-US" dirty="0"/>
              <a:t>You can group variables into complex objects. Use the </a:t>
            </a:r>
            <a:r>
              <a:rPr lang="en-US" b="1" dirty="0" err="1"/>
              <a:t>variable.subentry</a:t>
            </a:r>
            <a:r>
              <a:rPr lang="en-US" dirty="0"/>
              <a:t> format to reference a value from a complex object. </a:t>
            </a:r>
          </a:p>
          <a:p>
            <a:endParaRPr lang="en-US" dirty="0"/>
          </a:p>
          <a:p>
            <a:endParaRPr lang="en-US" dirty="0"/>
          </a:p>
          <a:p>
            <a:pPr lvl="1"/>
            <a:endParaRPr lang="en-US" dirty="0"/>
          </a:p>
        </p:txBody>
      </p:sp>
      <p:pic>
        <p:nvPicPr>
          <p:cNvPr id="6" name="Picture 5"/>
          <p:cNvPicPr>
            <a:picLocks noChangeAspect="1"/>
          </p:cNvPicPr>
          <p:nvPr/>
        </p:nvPicPr>
        <p:blipFill>
          <a:blip r:embed="rId3"/>
          <a:stretch>
            <a:fillRect/>
          </a:stretch>
        </p:blipFill>
        <p:spPr>
          <a:xfrm>
            <a:off x="922292" y="1347516"/>
            <a:ext cx="5505450" cy="1590675"/>
          </a:xfrm>
          <a:prstGeom prst="rect">
            <a:avLst/>
          </a:prstGeom>
        </p:spPr>
      </p:pic>
      <p:pic>
        <p:nvPicPr>
          <p:cNvPr id="7" name="Picture 6"/>
          <p:cNvPicPr>
            <a:picLocks noChangeAspect="1"/>
          </p:cNvPicPr>
          <p:nvPr/>
        </p:nvPicPr>
        <p:blipFill>
          <a:blip r:embed="rId4"/>
          <a:stretch>
            <a:fillRect/>
          </a:stretch>
        </p:blipFill>
        <p:spPr>
          <a:xfrm>
            <a:off x="838202" y="4937761"/>
            <a:ext cx="5701208" cy="1172399"/>
          </a:xfrm>
          <a:prstGeom prst="rect">
            <a:avLst/>
          </a:prstGeom>
        </p:spPr>
      </p:pic>
    </p:spTree>
    <p:extLst>
      <p:ext uri="{BB962C8B-B14F-4D97-AF65-F5344CB8AC3E}">
        <p14:creationId xmlns:p14="http://schemas.microsoft.com/office/powerpoint/2010/main" val="1554586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Functions and Expressions</a:t>
            </a:r>
          </a:p>
        </p:txBody>
      </p:sp>
      <p:sp>
        <p:nvSpPr>
          <p:cNvPr id="3" name="Content Placeholder 2"/>
          <p:cNvSpPr>
            <a:spLocks noGrp="1"/>
          </p:cNvSpPr>
          <p:nvPr>
            <p:ph idx="1"/>
          </p:nvPr>
        </p:nvSpPr>
        <p:spPr>
          <a:xfrm>
            <a:off x="838200" y="1825625"/>
            <a:ext cx="10515600" cy="3498850"/>
          </a:xfrm>
        </p:spPr>
        <p:txBody>
          <a:bodyPr>
            <a:normAutofit fontScale="92500" lnSpcReduction="10000"/>
          </a:bodyPr>
          <a:lstStyle/>
          <a:p>
            <a:pPr lvl="1"/>
            <a:r>
              <a:rPr lang="en-US" dirty="0"/>
              <a:t>Templates are JSON</a:t>
            </a:r>
          </a:p>
          <a:p>
            <a:pPr lvl="1"/>
            <a:r>
              <a:rPr lang="en-US" b="1" dirty="0">
                <a:solidFill>
                  <a:srgbClr val="FF0000"/>
                </a:solidFill>
              </a:rPr>
              <a:t>Functions and Expressions extend the JSON capabilities</a:t>
            </a:r>
          </a:p>
          <a:p>
            <a:pPr lvl="1"/>
            <a:r>
              <a:rPr lang="en-US" dirty="0"/>
              <a:t>They let you use some coding notions inside your templates to create or evaluate dynamic values</a:t>
            </a:r>
          </a:p>
          <a:p>
            <a:pPr lvl="1"/>
            <a:r>
              <a:rPr lang="en-US" dirty="0"/>
              <a:t>Functions you see often:</a:t>
            </a:r>
          </a:p>
          <a:p>
            <a:pPr lvl="2"/>
            <a:r>
              <a:rPr lang="en-US" dirty="0" err="1"/>
              <a:t>concat</a:t>
            </a:r>
            <a:r>
              <a:rPr lang="en-US" dirty="0"/>
              <a:t> – concatenates multiple values</a:t>
            </a:r>
          </a:p>
          <a:p>
            <a:pPr lvl="2"/>
            <a:r>
              <a:rPr lang="en-US" dirty="0" err="1"/>
              <a:t>copyIndex</a:t>
            </a:r>
            <a:r>
              <a:rPr lang="en-US" dirty="0"/>
              <a:t> – returns the index of an iteration loop</a:t>
            </a:r>
          </a:p>
          <a:p>
            <a:pPr lvl="2"/>
            <a:r>
              <a:rPr lang="en-US" dirty="0" err="1"/>
              <a:t>resourceGroup</a:t>
            </a:r>
            <a:r>
              <a:rPr lang="en-US" dirty="0"/>
              <a:t> – access properties of this resource group, like the location.</a:t>
            </a:r>
          </a:p>
          <a:p>
            <a:pPr lvl="2"/>
            <a:r>
              <a:rPr lang="en-US" dirty="0" err="1"/>
              <a:t>resourceId</a:t>
            </a:r>
            <a:r>
              <a:rPr lang="en-US" dirty="0"/>
              <a:t> – get the unique identifier for a resource. </a:t>
            </a:r>
          </a:p>
          <a:p>
            <a:pPr lvl="1"/>
            <a:r>
              <a:rPr lang="en-US" dirty="0"/>
              <a:t>All Functions: </a:t>
            </a:r>
            <a:r>
              <a:rPr lang="en-US" dirty="0">
                <a:hlinkClick r:id="rId3"/>
              </a:rPr>
              <a:t>https://docs.microsoft.com/en-us/azure/azure-resource-manager/resource-group-template-functions</a:t>
            </a:r>
            <a:endParaRPr lang="en-US" dirty="0"/>
          </a:p>
          <a:p>
            <a:pPr lvl="1"/>
            <a:endParaRPr lang="en-US" dirty="0"/>
          </a:p>
          <a:p>
            <a:pPr lvl="1"/>
            <a:endParaRPr lang="en-US" dirty="0"/>
          </a:p>
        </p:txBody>
      </p:sp>
      <p:pic>
        <p:nvPicPr>
          <p:cNvPr id="4" name="Picture 3"/>
          <p:cNvPicPr>
            <a:picLocks noChangeAspect="1"/>
          </p:cNvPicPr>
          <p:nvPr/>
        </p:nvPicPr>
        <p:blipFill>
          <a:blip r:embed="rId4"/>
          <a:stretch>
            <a:fillRect/>
          </a:stretch>
        </p:blipFill>
        <p:spPr>
          <a:xfrm>
            <a:off x="895350" y="5324476"/>
            <a:ext cx="10401300" cy="1533525"/>
          </a:xfrm>
          <a:prstGeom prst="rect">
            <a:avLst/>
          </a:prstGeom>
        </p:spPr>
      </p:pic>
    </p:spTree>
    <p:extLst>
      <p:ext uri="{BB962C8B-B14F-4D97-AF65-F5344CB8AC3E}">
        <p14:creationId xmlns:p14="http://schemas.microsoft.com/office/powerpoint/2010/main" val="29308806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Dependencies</a:t>
            </a:r>
          </a:p>
        </p:txBody>
      </p:sp>
      <p:sp>
        <p:nvSpPr>
          <p:cNvPr id="3" name="Content Placeholder 2"/>
          <p:cNvSpPr>
            <a:spLocks noGrp="1"/>
          </p:cNvSpPr>
          <p:nvPr>
            <p:ph idx="1"/>
          </p:nvPr>
        </p:nvSpPr>
        <p:spPr>
          <a:xfrm>
            <a:off x="838200" y="1283368"/>
            <a:ext cx="5851358" cy="5574632"/>
          </a:xfrm>
        </p:spPr>
        <p:txBody>
          <a:bodyPr>
            <a:normAutofit fontScale="92500"/>
          </a:bodyPr>
          <a:lstStyle/>
          <a:p>
            <a:r>
              <a:rPr lang="en-US" b="1" dirty="0">
                <a:solidFill>
                  <a:srgbClr val="FF0000"/>
                </a:solidFill>
              </a:rPr>
              <a:t>Resources may require a dependency chain; e.g. You need a VNET before you can deploy a VM.</a:t>
            </a:r>
          </a:p>
          <a:p>
            <a:r>
              <a:rPr lang="en-US" dirty="0"/>
              <a:t>Use “</a:t>
            </a:r>
            <a:r>
              <a:rPr lang="en-US" dirty="0" err="1"/>
              <a:t>dependsOn</a:t>
            </a:r>
            <a:r>
              <a:rPr lang="en-US" dirty="0"/>
              <a:t>” property to explicitly build the dependencies between resources. Resources wont get created until their dependencies are created.</a:t>
            </a:r>
          </a:p>
          <a:p>
            <a:r>
              <a:rPr lang="en-US" dirty="0"/>
              <a:t>Use Child resources. Only certain resources can have child resources. </a:t>
            </a:r>
          </a:p>
          <a:p>
            <a:r>
              <a:rPr lang="en-US" dirty="0"/>
              <a:t>Use the “reference” function to create an implicit relationship. Resources that reference another resource are created after the referenced resource. </a:t>
            </a:r>
          </a:p>
        </p:txBody>
      </p:sp>
      <p:pic>
        <p:nvPicPr>
          <p:cNvPr id="5" name="Picture 4"/>
          <p:cNvPicPr>
            <a:picLocks noChangeAspect="1"/>
          </p:cNvPicPr>
          <p:nvPr/>
        </p:nvPicPr>
        <p:blipFill>
          <a:blip r:embed="rId3"/>
          <a:stretch>
            <a:fillRect/>
          </a:stretch>
        </p:blipFill>
        <p:spPr>
          <a:xfrm>
            <a:off x="7459580" y="1283368"/>
            <a:ext cx="4475746" cy="2766067"/>
          </a:xfrm>
          <a:prstGeom prst="rect">
            <a:avLst/>
          </a:prstGeom>
        </p:spPr>
      </p:pic>
      <p:pic>
        <p:nvPicPr>
          <p:cNvPr id="6" name="Picture 5"/>
          <p:cNvPicPr>
            <a:picLocks noChangeAspect="1"/>
          </p:cNvPicPr>
          <p:nvPr/>
        </p:nvPicPr>
        <p:blipFill>
          <a:blip r:embed="rId4"/>
          <a:stretch>
            <a:fillRect/>
          </a:stretch>
        </p:blipFill>
        <p:spPr>
          <a:xfrm>
            <a:off x="6497292" y="4106780"/>
            <a:ext cx="5694708" cy="2269958"/>
          </a:xfrm>
          <a:prstGeom prst="rect">
            <a:avLst/>
          </a:prstGeom>
        </p:spPr>
      </p:pic>
    </p:spTree>
    <p:extLst>
      <p:ext uri="{BB962C8B-B14F-4D97-AF65-F5344CB8AC3E}">
        <p14:creationId xmlns:p14="http://schemas.microsoft.com/office/powerpoint/2010/main" val="755755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89010" y="289515"/>
            <a:ext cx="10736072" cy="899665"/>
          </a:xfrm>
        </p:spPr>
        <p:txBody>
          <a:bodyPr/>
          <a:lstStyle/>
          <a:p>
            <a:r>
              <a:rPr lang="en-US" dirty="0"/>
              <a:t>Azure App Service</a:t>
            </a:r>
          </a:p>
        </p:txBody>
      </p:sp>
      <p:sp>
        <p:nvSpPr>
          <p:cNvPr id="70" name="TextBox 69"/>
          <p:cNvSpPr txBox="1"/>
          <p:nvPr/>
        </p:nvSpPr>
        <p:spPr>
          <a:xfrm>
            <a:off x="270070" y="1586598"/>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4168963" y="1586600"/>
            <a:ext cx="3854081" cy="4804837"/>
          </a:xfrm>
          <a:prstGeom prst="rect">
            <a:avLst/>
          </a:prstGeom>
          <a:solidFill>
            <a:schemeClr val="accent4"/>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8067857" y="1586600"/>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411449" y="4642908"/>
            <a:ext cx="1641770" cy="945082"/>
            <a:chOff x="418878" y="4735511"/>
            <a:chExt cx="1674928"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0" name="TextBox 109"/>
            <p:cNvSpPr txBox="1"/>
            <p:nvPr/>
          </p:nvSpPr>
          <p:spPr>
            <a:xfrm>
              <a:off x="418878" y="5379331"/>
              <a:ext cx="1674928" cy="320213"/>
            </a:xfrm>
            <a:prstGeom prst="rect">
              <a:avLst/>
            </a:prstGeom>
            <a:noFill/>
            <a:ln w="0">
              <a:noFill/>
            </a:ln>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AAD integrated </a:t>
              </a:r>
            </a:p>
          </p:txBody>
        </p:sp>
      </p:grpSp>
      <p:grpSp>
        <p:nvGrpSpPr>
          <p:cNvPr id="31" name="Group 30"/>
          <p:cNvGrpSpPr/>
          <p:nvPr/>
        </p:nvGrpSpPr>
        <p:grpSpPr>
          <a:xfrm>
            <a:off x="2156655" y="4570544"/>
            <a:ext cx="1999239" cy="1019872"/>
            <a:chOff x="2199327" y="4661692"/>
            <a:chExt cx="2039617" cy="1040322"/>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6" name="TextBox 115"/>
            <p:cNvSpPr txBox="1"/>
            <p:nvPr/>
          </p:nvSpPr>
          <p:spPr>
            <a:xfrm>
              <a:off x="2199327" y="5381802"/>
              <a:ext cx="2039617" cy="320212"/>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Secure + compliant </a:t>
              </a:r>
            </a:p>
          </p:txBody>
        </p:sp>
      </p:grpSp>
      <p:grpSp>
        <p:nvGrpSpPr>
          <p:cNvPr id="35" name="Group 34"/>
          <p:cNvGrpSpPr/>
          <p:nvPr/>
        </p:nvGrpSpPr>
        <p:grpSpPr>
          <a:xfrm>
            <a:off x="4271729" y="4564512"/>
            <a:ext cx="1718714" cy="1245075"/>
            <a:chOff x="4357121" y="4655544"/>
            <a:chExt cx="1753425" cy="1270043"/>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5" name="TextBox 124"/>
            <p:cNvSpPr txBox="1"/>
            <p:nvPr/>
          </p:nvSpPr>
          <p:spPr>
            <a:xfrm>
              <a:off x="4357121" y="5379331"/>
              <a:ext cx="1753425" cy="546256"/>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Reduced</a:t>
              </a:r>
              <a:br>
                <a:rPr lang="en-US" sz="1600" dirty="0">
                  <a:latin typeface="Segoe UI"/>
                </a:rPr>
              </a:br>
              <a:r>
                <a:rPr lang="en-US" sz="1600" dirty="0">
                  <a:latin typeface="Segoe UI"/>
                </a:rPr>
                <a:t>operations costs </a:t>
              </a:r>
            </a:p>
          </p:txBody>
        </p:sp>
      </p:grpSp>
      <p:grpSp>
        <p:nvGrpSpPr>
          <p:cNvPr id="36" name="Group 35"/>
          <p:cNvGrpSpPr/>
          <p:nvPr/>
        </p:nvGrpSpPr>
        <p:grpSpPr>
          <a:xfrm>
            <a:off x="6439333" y="4505172"/>
            <a:ext cx="1234607" cy="1304413"/>
            <a:chOff x="6568503" y="4595017"/>
            <a:chExt cx="1259542" cy="133056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8" name="TextBox 127"/>
            <p:cNvSpPr txBox="1"/>
            <p:nvPr/>
          </p:nvSpPr>
          <p:spPr>
            <a:xfrm>
              <a:off x="6568503" y="5379331"/>
              <a:ext cx="1259542"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Backup and</a:t>
              </a:r>
              <a:br>
                <a:rPr lang="en-US" sz="1600" dirty="0">
                  <a:latin typeface="Segoe UI"/>
                </a:rPr>
              </a:br>
              <a:r>
                <a:rPr lang="en-US" sz="1600" dirty="0">
                  <a:latin typeface="Segoe UI"/>
                </a:rPr>
                <a:t>recovery </a:t>
              </a:r>
            </a:p>
          </p:txBody>
        </p:sp>
      </p:grpSp>
      <p:grpSp>
        <p:nvGrpSpPr>
          <p:cNvPr id="39" name="Group 38"/>
          <p:cNvGrpSpPr/>
          <p:nvPr/>
        </p:nvGrpSpPr>
        <p:grpSpPr>
          <a:xfrm>
            <a:off x="10312416" y="4558865"/>
            <a:ext cx="1292315" cy="1250719"/>
            <a:chOff x="10519809" y="4649786"/>
            <a:chExt cx="1318416" cy="127579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40" name="TextBox 139"/>
            <p:cNvSpPr txBox="1"/>
            <p:nvPr/>
          </p:nvSpPr>
          <p:spPr>
            <a:xfrm>
              <a:off x="10519809" y="5379330"/>
              <a:ext cx="1318416"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App gallery</a:t>
              </a:r>
              <a:br>
                <a:rPr lang="en-US" sz="1600" dirty="0">
                  <a:latin typeface="Segoe UI"/>
                </a:rPr>
              </a:br>
              <a:r>
                <a:rPr lang="en-US" sz="1600" dirty="0">
                  <a:latin typeface="Segoe UI"/>
                </a:rPr>
                <a:t>marketplace</a:t>
              </a:r>
            </a:p>
          </p:txBody>
        </p:sp>
      </p:grpSp>
      <p:grpSp>
        <p:nvGrpSpPr>
          <p:cNvPr id="29" name="Group 28"/>
          <p:cNvGrpSpPr/>
          <p:nvPr/>
        </p:nvGrpSpPr>
        <p:grpSpPr>
          <a:xfrm>
            <a:off x="401033" y="2617914"/>
            <a:ext cx="1662609" cy="1346605"/>
            <a:chOff x="408247" y="2669912"/>
            <a:chExt cx="1696189" cy="1373607"/>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07" name="TextBox 106"/>
            <p:cNvSpPr txBox="1"/>
            <p:nvPr/>
          </p:nvSpPr>
          <p:spPr>
            <a:xfrm>
              <a:off x="408247" y="3497264"/>
              <a:ext cx="1696189" cy="546255"/>
            </a:xfrm>
            <a:prstGeom prst="rect">
              <a:avLst/>
            </a:prstGeom>
            <a:noFill/>
            <a:ln w="0">
              <a:noFill/>
            </a:ln>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Global data</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52224" y="2702656"/>
            <a:ext cx="1608107" cy="1040263"/>
            <a:chOff x="2398844" y="2756352"/>
            <a:chExt cx="1640584"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3" name="TextBox 112"/>
            <p:cNvSpPr txBox="1"/>
            <p:nvPr/>
          </p:nvSpPr>
          <p:spPr>
            <a:xfrm>
              <a:off x="2398844" y="3497261"/>
              <a:ext cx="1640584" cy="320213"/>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50704" y="2706624"/>
            <a:ext cx="1960767" cy="1257893"/>
            <a:chOff x="4233649" y="2760400"/>
            <a:chExt cx="2000367" cy="128311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9" name="TextBox 118"/>
            <p:cNvSpPr txBox="1"/>
            <p:nvPr/>
          </p:nvSpPr>
          <p:spPr>
            <a:xfrm>
              <a:off x="4233649" y="3497262"/>
              <a:ext cx="200036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Built-in auto scale</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77058" y="2623751"/>
            <a:ext cx="1959164" cy="1340765"/>
            <a:chOff x="6198909" y="2675866"/>
            <a:chExt cx="1998732" cy="136765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2" name="TextBox 121"/>
            <p:cNvSpPr txBox="1"/>
            <p:nvPr/>
          </p:nvSpPr>
          <p:spPr>
            <a:xfrm>
              <a:off x="6198909" y="3497262"/>
              <a:ext cx="1998732"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High availability</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094279" y="2626085"/>
            <a:ext cx="1874205" cy="1338431"/>
            <a:chOff x="8256870" y="2678247"/>
            <a:chExt cx="1912057" cy="136527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1" name="TextBox 130"/>
            <p:cNvSpPr txBox="1"/>
            <p:nvPr/>
          </p:nvSpPr>
          <p:spPr>
            <a:xfrm>
              <a:off x="8256870" y="3497262"/>
              <a:ext cx="191205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.NET, Java, PHP,</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23640" y="2638923"/>
            <a:ext cx="1269873" cy="1325592"/>
            <a:chOff x="10531257" y="2691344"/>
            <a:chExt cx="1295521"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4" name="TextBox 133"/>
            <p:cNvSpPr txBox="1"/>
            <p:nvPr/>
          </p:nvSpPr>
          <p:spPr>
            <a:xfrm>
              <a:off x="10531257" y="3497262"/>
              <a:ext cx="1295521" cy="546256"/>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Staging and</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173"/>
            <a:ext cx="1832130" cy="1238528"/>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178335"/>
              <a:ext cx="1869134" cy="772298"/>
            </a:xfrm>
            <a:prstGeom prst="rect">
              <a:avLst/>
            </a:prstGeom>
            <a:noFill/>
          </p:spPr>
          <p:txBody>
            <a:bodyPr wrap="square" lIns="91427" tIns="45713" rIns="91427" bIns="45713" rtlCol="0" anchor="b">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7" y="314416"/>
            <a:ext cx="896425" cy="89655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23" tIns="44810" rIns="89623" bIns="44810" numCol="1" anchor="t" anchorCtr="0" compatLnSpc="1">
            <a:prstTxWarp prst="textNoShape">
              <a:avLst/>
            </a:prstTxWarp>
          </a:bodyPr>
          <a:lstStyle/>
          <a:p>
            <a:pPr defTabSz="914195"/>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Advanced Topics</a:t>
            </a:r>
          </a:p>
        </p:txBody>
      </p:sp>
      <p:sp>
        <p:nvSpPr>
          <p:cNvPr id="3" name="Content Placeholder 2"/>
          <p:cNvSpPr>
            <a:spLocks noGrp="1"/>
          </p:cNvSpPr>
          <p:nvPr>
            <p:ph idx="1"/>
          </p:nvPr>
        </p:nvSpPr>
        <p:spPr/>
        <p:txBody>
          <a:bodyPr/>
          <a:lstStyle/>
          <a:p>
            <a:r>
              <a:rPr lang="en-US" dirty="0"/>
              <a:t>Creating and Updating Resources in one ARM Template based deployment: </a:t>
            </a:r>
            <a:r>
              <a:rPr lang="en-US" dirty="0">
                <a:hlinkClick r:id="rId3"/>
              </a:rPr>
              <a:t>https://docs.microsoft.com/en-us/azure/azure-resource-manager/resource-manager-update</a:t>
            </a:r>
            <a:endParaRPr lang="en-US" dirty="0"/>
          </a:p>
          <a:p>
            <a:r>
              <a:rPr lang="en-US" dirty="0"/>
              <a:t>Share state between linked templates: </a:t>
            </a:r>
            <a:r>
              <a:rPr lang="en-US" dirty="0">
                <a:hlinkClick r:id="rId4"/>
              </a:rPr>
              <a:t>https://docs.microsoft.com/en-us/azure/azure-resource-manager/best-practices-resource-manager-state</a:t>
            </a:r>
            <a:endParaRPr lang="en-US" dirty="0"/>
          </a:p>
          <a:p>
            <a:r>
              <a:rPr lang="en-US" dirty="0"/>
              <a:t>Patterns for deploying resources: </a:t>
            </a:r>
            <a:r>
              <a:rPr lang="en-US" dirty="0">
                <a:hlinkClick r:id="rId5"/>
              </a:rPr>
              <a:t>https://docs.microsoft.com/en-us/azure/azure-resource-manager/best-practices-resource-manager-design-templates</a:t>
            </a:r>
            <a:endParaRPr lang="en-US" dirty="0"/>
          </a:p>
          <a:p>
            <a:endParaRPr lang="en-US" dirty="0"/>
          </a:p>
          <a:p>
            <a:endParaRPr lang="en-US" dirty="0"/>
          </a:p>
        </p:txBody>
      </p:sp>
    </p:spTree>
    <p:extLst>
      <p:ext uri="{BB962C8B-B14F-4D97-AF65-F5344CB8AC3E}">
        <p14:creationId xmlns:p14="http://schemas.microsoft.com/office/powerpoint/2010/main" val="8042357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Deploy Templates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0441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Custom Template	</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60684" y="1562352"/>
            <a:ext cx="4191000" cy="4467225"/>
          </a:xfrm>
          <a:prstGeom prst="rect">
            <a:avLst/>
          </a:prstGeom>
        </p:spPr>
      </p:pic>
      <p:pic>
        <p:nvPicPr>
          <p:cNvPr id="7172" name="Picture 4" descr="edit templ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0779" y="1562351"/>
            <a:ext cx="5322383" cy="4549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835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a:t>
            </a:r>
            <a:r>
              <a:rPr lang="en-US" dirty="0" err="1"/>
              <a:t>Quickstart</a:t>
            </a:r>
            <a:r>
              <a:rPr lang="en-US" dirty="0"/>
              <a:t>	</a:t>
            </a:r>
          </a:p>
        </p:txBody>
      </p:sp>
      <p:sp>
        <p:nvSpPr>
          <p:cNvPr id="3" name="Content Placeholder 2"/>
          <p:cNvSpPr>
            <a:spLocks noGrp="1"/>
          </p:cNvSpPr>
          <p:nvPr>
            <p:ph idx="1"/>
          </p:nvPr>
        </p:nvSpPr>
        <p:spPr/>
        <p:txBody>
          <a:bodyPr/>
          <a:lstStyle/>
          <a:p>
            <a:endParaRPr lang="en-US" dirty="0"/>
          </a:p>
        </p:txBody>
      </p:sp>
      <p:pic>
        <p:nvPicPr>
          <p:cNvPr id="8194" name="Picture 2" descr="select quickstart 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19" y="1535782"/>
            <a:ext cx="7145049" cy="497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21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744200" cy="1325563"/>
          </a:xfrm>
        </p:spPr>
        <p:txBody>
          <a:bodyPr/>
          <a:lstStyle/>
          <a:p>
            <a:r>
              <a:rPr lang="en-US" dirty="0"/>
              <a:t>Deploy Templates – Portal, from Account	</a:t>
            </a:r>
          </a:p>
        </p:txBody>
      </p:sp>
      <p:pic>
        <p:nvPicPr>
          <p:cNvPr id="9218" name="Picture 2" descr="browse templ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9339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aved templ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312" y="1690688"/>
            <a:ext cx="5705475" cy="28003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deploy saved template"/>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367017" y="4797285"/>
            <a:ext cx="2810267" cy="101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2406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69757" y="291995"/>
            <a:ext cx="11540226" cy="899409"/>
          </a:xfrm>
        </p:spPr>
        <p:txBody>
          <a:bodyPr/>
          <a:lstStyle/>
          <a:p>
            <a:pPr defTabSz="913907">
              <a:defRPr/>
            </a:pPr>
            <a:r>
              <a:rPr sz="5300" dirty="0"/>
              <a:t>ARM Role Based Access Control</a:t>
            </a:r>
          </a:p>
        </p:txBody>
      </p:sp>
      <p:pic>
        <p:nvPicPr>
          <p:cNvPr id="9421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9773" y="1262949"/>
            <a:ext cx="10080237" cy="526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860277"/>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a:t>
            </a:r>
          </a:p>
        </p:txBody>
      </p:sp>
      <p:sp>
        <p:nvSpPr>
          <p:cNvPr id="3" name="Content Placeholder 2"/>
          <p:cNvSpPr>
            <a:spLocks noGrp="1"/>
          </p:cNvSpPr>
          <p:nvPr>
            <p:ph idx="1"/>
          </p:nvPr>
        </p:nvSpPr>
        <p:spPr/>
        <p:txBody>
          <a:bodyPr/>
          <a:lstStyle/>
          <a:p>
            <a:r>
              <a:rPr lang="en-US" dirty="0">
                <a:hlinkClick r:id="rId3"/>
              </a:rPr>
              <a:t>Create resource group</a:t>
            </a:r>
            <a:endParaRPr lang="en-US" dirty="0"/>
          </a:p>
          <a:p>
            <a:r>
              <a:rPr lang="en-US" dirty="0">
                <a:hlinkClick r:id="rId4"/>
              </a:rPr>
              <a:t>Deploy resources from Marketplace</a:t>
            </a:r>
            <a:endParaRPr lang="en-US" dirty="0"/>
          </a:p>
          <a:p>
            <a:r>
              <a:rPr lang="en-US" dirty="0">
                <a:hlinkClick r:id="rId5"/>
              </a:rPr>
              <a:t>Deploy resources from custom template</a:t>
            </a:r>
            <a:endParaRPr lang="en-US" dirty="0"/>
          </a:p>
          <a:p>
            <a:r>
              <a:rPr lang="en-US" dirty="0">
                <a:hlinkClick r:id="rId6"/>
              </a:rPr>
              <a:t>Deploy resources from a template saved to your account</a:t>
            </a:r>
            <a:endParaRPr lang="en-US" dirty="0"/>
          </a:p>
          <a:p>
            <a:r>
              <a:rPr lang="en-US" dirty="0">
                <a:hlinkClick r:id="rId7"/>
              </a:rPr>
              <a:t>Next Steps</a:t>
            </a:r>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A5B931A3-597B-46B7-9EBF-FDD28BF40D85}"/>
              </a:ext>
            </a:extLst>
          </p:cNvPr>
          <p:cNvSpPr>
            <a:spLocks noGrp="1"/>
          </p:cNvSpPr>
          <p:nvPr>
            <p:ph type="body" sz="quarter" idx="10"/>
          </p:nvPr>
        </p:nvSpPr>
        <p:spPr/>
        <p:txBody>
          <a:bodyPr/>
          <a:lstStyle/>
          <a:p>
            <a:r>
              <a:rPr lang="en-US" dirty="0">
                <a:hlinkClick r:id="rId8"/>
              </a:rPr>
              <a:t>https://docs.microsoft.com/en-us/azure/azure-resource-manager/resource-group-template-deploy-portal</a:t>
            </a:r>
            <a:r>
              <a:rPr lang="en-US" dirty="0"/>
              <a:t> </a:t>
            </a:r>
          </a:p>
        </p:txBody>
      </p:sp>
    </p:spTree>
    <p:extLst>
      <p:ext uri="{BB962C8B-B14F-4D97-AF65-F5344CB8AC3E}">
        <p14:creationId xmlns:p14="http://schemas.microsoft.com/office/powerpoint/2010/main" val="39499522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a:t>
            </a:r>
            <a:r>
              <a:rPr lang="en-US" dirty="0" err="1"/>
              <a:t>Powershell</a:t>
            </a:r>
            <a:endParaRPr lang="en-US" dirty="0"/>
          </a:p>
        </p:txBody>
      </p:sp>
      <p:sp>
        <p:nvSpPr>
          <p:cNvPr id="3" name="Content Placeholder 2"/>
          <p:cNvSpPr>
            <a:spLocks noGrp="1"/>
          </p:cNvSpPr>
          <p:nvPr>
            <p:ph idx="1"/>
          </p:nvPr>
        </p:nvSpPr>
        <p:spPr>
          <a:xfrm>
            <a:off x="838200" y="1389606"/>
            <a:ext cx="10515600" cy="5299952"/>
          </a:xfrm>
        </p:spPr>
        <p:txBody>
          <a:bodyPr>
            <a:normAutofit/>
          </a:bodyPr>
          <a:lstStyle/>
          <a:p>
            <a:r>
              <a:rPr lang="en-US" dirty="0"/>
              <a:t>Deploy a Template from a local </a:t>
            </a:r>
            <a:r>
              <a:rPr lang="en-US" dirty="0" err="1"/>
              <a:t>json</a:t>
            </a:r>
            <a:r>
              <a:rPr lang="en-US" dirty="0"/>
              <a:t> file</a:t>
            </a:r>
          </a:p>
          <a:p>
            <a:endParaRPr lang="en-US" dirty="0"/>
          </a:p>
          <a:p>
            <a:endParaRPr lang="en-US" dirty="0"/>
          </a:p>
          <a:p>
            <a:pPr marL="0" indent="0">
              <a:buNone/>
            </a:pPr>
            <a:endParaRPr lang="en-US" sz="1000" dirty="0"/>
          </a:p>
          <a:p>
            <a:pPr marL="0" indent="0">
              <a:buNone/>
            </a:pPr>
            <a:r>
              <a:rPr lang="en-US" dirty="0"/>
              <a:t>Deploy a Template from an external source:</a:t>
            </a:r>
          </a:p>
          <a:p>
            <a:endParaRPr lang="en-US" dirty="0"/>
          </a:p>
          <a:p>
            <a:r>
              <a:rPr lang="en-US" dirty="0"/>
              <a:t>Pass in a local parameter file:</a:t>
            </a:r>
          </a:p>
          <a:p>
            <a:endParaRPr lang="en-US" dirty="0"/>
          </a:p>
          <a:p>
            <a:endParaRPr lang="en-US" sz="1000" dirty="0"/>
          </a:p>
          <a:p>
            <a:r>
              <a:rPr lang="en-US" dirty="0"/>
              <a:t>Pass in an external parameter file</a:t>
            </a:r>
          </a:p>
          <a:p>
            <a:endParaRPr lang="en-US" dirty="0"/>
          </a:p>
        </p:txBody>
      </p:sp>
      <p:pic>
        <p:nvPicPr>
          <p:cNvPr id="4" name="Picture 3"/>
          <p:cNvPicPr>
            <a:picLocks noChangeAspect="1"/>
          </p:cNvPicPr>
          <p:nvPr/>
        </p:nvPicPr>
        <p:blipFill>
          <a:blip r:embed="rId3"/>
          <a:stretch>
            <a:fillRect/>
          </a:stretch>
        </p:blipFill>
        <p:spPr>
          <a:xfrm>
            <a:off x="529730" y="1791901"/>
            <a:ext cx="10333372" cy="1305818"/>
          </a:xfrm>
          <a:prstGeom prst="rect">
            <a:avLst/>
          </a:prstGeom>
        </p:spPr>
      </p:pic>
      <p:pic>
        <p:nvPicPr>
          <p:cNvPr id="5" name="Picture 4"/>
          <p:cNvPicPr>
            <a:picLocks noChangeAspect="1"/>
          </p:cNvPicPr>
          <p:nvPr/>
        </p:nvPicPr>
        <p:blipFill>
          <a:blip r:embed="rId4"/>
          <a:stretch>
            <a:fillRect/>
          </a:stretch>
        </p:blipFill>
        <p:spPr>
          <a:xfrm>
            <a:off x="529730" y="3639097"/>
            <a:ext cx="11662270" cy="570356"/>
          </a:xfrm>
          <a:prstGeom prst="rect">
            <a:avLst/>
          </a:prstGeom>
        </p:spPr>
      </p:pic>
      <p:pic>
        <p:nvPicPr>
          <p:cNvPr id="6" name="Picture 5"/>
          <p:cNvPicPr>
            <a:picLocks noChangeAspect="1"/>
          </p:cNvPicPr>
          <p:nvPr/>
        </p:nvPicPr>
        <p:blipFill>
          <a:blip r:embed="rId5"/>
          <a:stretch>
            <a:fillRect/>
          </a:stretch>
        </p:blipFill>
        <p:spPr>
          <a:xfrm>
            <a:off x="529730" y="4660365"/>
            <a:ext cx="10972800" cy="771525"/>
          </a:xfrm>
          <a:prstGeom prst="rect">
            <a:avLst/>
          </a:prstGeom>
        </p:spPr>
      </p:pic>
      <p:pic>
        <p:nvPicPr>
          <p:cNvPr id="7" name="Picture 6"/>
          <p:cNvPicPr>
            <a:picLocks noChangeAspect="1"/>
          </p:cNvPicPr>
          <p:nvPr/>
        </p:nvPicPr>
        <p:blipFill>
          <a:blip r:embed="rId6"/>
          <a:stretch>
            <a:fillRect/>
          </a:stretch>
        </p:blipFill>
        <p:spPr>
          <a:xfrm>
            <a:off x="529730" y="5882803"/>
            <a:ext cx="11662270" cy="579768"/>
          </a:xfrm>
          <a:prstGeom prst="rect">
            <a:avLst/>
          </a:prstGeom>
        </p:spPr>
      </p:pic>
    </p:spTree>
    <p:extLst>
      <p:ext uri="{BB962C8B-B14F-4D97-AF65-F5344CB8AC3E}">
        <p14:creationId xmlns:p14="http://schemas.microsoft.com/office/powerpoint/2010/main" val="1101842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PowerShell</a:t>
            </a:r>
          </a:p>
        </p:txBody>
      </p:sp>
      <p:sp>
        <p:nvSpPr>
          <p:cNvPr id="3" name="Content Placeholder 2"/>
          <p:cNvSpPr>
            <a:spLocks noGrp="1"/>
          </p:cNvSpPr>
          <p:nvPr>
            <p:ph idx="1"/>
          </p:nvPr>
        </p:nvSpPr>
        <p:spPr>
          <a:xfrm>
            <a:off x="838200" y="1341121"/>
            <a:ext cx="10515600" cy="5274247"/>
          </a:xfrm>
        </p:spPr>
        <p:txBody>
          <a:bodyPr>
            <a:normAutofit fontScale="92500" lnSpcReduction="20000"/>
          </a:bodyPr>
          <a:lstStyle/>
          <a:p>
            <a:r>
              <a:rPr lang="en-US" dirty="0"/>
              <a:t>You can pass in parameters inline and with a local parameter file.</a:t>
            </a:r>
          </a:p>
          <a:p>
            <a:r>
              <a:rPr lang="en-US" dirty="0"/>
              <a:t>You CANNOT pass in parameters inline and with an external parameter file.</a:t>
            </a:r>
          </a:p>
          <a:p>
            <a:r>
              <a:rPr lang="en-US" dirty="0"/>
              <a:t>You can TEST a deployment before running it.</a:t>
            </a:r>
          </a:p>
          <a:p>
            <a:endParaRPr lang="en-US" dirty="0"/>
          </a:p>
          <a:p>
            <a:endParaRPr lang="en-US" dirty="0"/>
          </a:p>
          <a:p>
            <a:endParaRPr lang="en-US" dirty="0">
              <a:solidFill>
                <a:schemeClr val="tx1">
                  <a:lumMod val="95000"/>
                  <a:lumOff val="5000"/>
                </a:schemeClr>
              </a:solidFill>
            </a:endParaRPr>
          </a:p>
          <a:p>
            <a:endParaRPr lang="en-US" b="1" dirty="0">
              <a:solidFill>
                <a:schemeClr val="tx1">
                  <a:lumMod val="95000"/>
                  <a:lumOff val="5000"/>
                </a:schemeClr>
              </a:solidFill>
            </a:endParaRPr>
          </a:p>
          <a:p>
            <a:endParaRPr lang="en-US" b="1" dirty="0">
              <a:solidFill>
                <a:schemeClr val="tx1">
                  <a:lumMod val="95000"/>
                  <a:lumOff val="5000"/>
                </a:schemeClr>
              </a:solidFill>
            </a:endParaRPr>
          </a:p>
          <a:p>
            <a:r>
              <a:rPr lang="en-US" b="1" dirty="0">
                <a:solidFill>
                  <a:schemeClr val="tx1">
                    <a:lumMod val="95000"/>
                    <a:lumOff val="5000"/>
                  </a:schemeClr>
                </a:solidFill>
              </a:rPr>
              <a:t>Template Deployments have 2 modes: INCREMENTAL or COMPLETE</a:t>
            </a:r>
          </a:p>
          <a:p>
            <a:pPr lvl="1"/>
            <a:r>
              <a:rPr lang="en-US" b="1" dirty="0">
                <a:solidFill>
                  <a:schemeClr val="tx1">
                    <a:lumMod val="95000"/>
                    <a:lumOff val="5000"/>
                  </a:schemeClr>
                </a:solidFill>
              </a:rPr>
              <a:t>Both modes deploy resources defined in Template.</a:t>
            </a:r>
          </a:p>
          <a:p>
            <a:pPr lvl="1"/>
            <a:r>
              <a:rPr lang="en-US" b="1" dirty="0">
                <a:solidFill>
                  <a:schemeClr val="tx1">
                    <a:lumMod val="95000"/>
                    <a:lumOff val="5000"/>
                  </a:schemeClr>
                </a:solidFill>
              </a:rPr>
              <a:t>Complete Deployment DELETES resources in group not defined in Template</a:t>
            </a:r>
          </a:p>
          <a:p>
            <a:pPr lvl="1"/>
            <a:r>
              <a:rPr lang="en-US" b="1" dirty="0">
                <a:solidFill>
                  <a:schemeClr val="tx1">
                    <a:lumMod val="95000"/>
                    <a:lumOff val="5000"/>
                  </a:schemeClr>
                </a:solidFill>
              </a:rPr>
              <a:t>Incremental does not DELETE resources not defined in Template</a:t>
            </a:r>
          </a:p>
          <a:p>
            <a:pPr lvl="1"/>
            <a:r>
              <a:rPr lang="en-US" b="1" dirty="0">
                <a:solidFill>
                  <a:schemeClr val="tx1">
                    <a:lumMod val="95000"/>
                    <a:lumOff val="5000"/>
                  </a:schemeClr>
                </a:solidFill>
              </a:rPr>
              <a:t>Use “-Mode” argument to set Mode.</a:t>
            </a:r>
          </a:p>
          <a:p>
            <a:endParaRPr lang="en-US" dirty="0"/>
          </a:p>
        </p:txBody>
      </p:sp>
      <p:pic>
        <p:nvPicPr>
          <p:cNvPr id="4" name="Picture 3"/>
          <p:cNvPicPr>
            <a:picLocks noChangeAspect="1"/>
          </p:cNvPicPr>
          <p:nvPr/>
        </p:nvPicPr>
        <p:blipFill>
          <a:blip r:embed="rId3"/>
          <a:stretch>
            <a:fillRect/>
          </a:stretch>
        </p:blipFill>
        <p:spPr>
          <a:xfrm>
            <a:off x="719508" y="2666684"/>
            <a:ext cx="11171514" cy="1631102"/>
          </a:xfrm>
          <a:prstGeom prst="rect">
            <a:avLst/>
          </a:prstGeom>
        </p:spPr>
      </p:pic>
    </p:spTree>
    <p:extLst>
      <p:ext uri="{BB962C8B-B14F-4D97-AF65-F5344CB8AC3E}">
        <p14:creationId xmlns:p14="http://schemas.microsoft.com/office/powerpoint/2010/main" val="982490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63C0D1-186F-4141-A7C6-8E9FD651B781}"/>
              </a:ext>
            </a:extLst>
          </p:cNvPr>
          <p:cNvSpPr>
            <a:spLocks noGrp="1"/>
          </p:cNvSpPr>
          <p:nvPr>
            <p:ph type="title"/>
          </p:nvPr>
        </p:nvSpPr>
        <p:spPr/>
        <p:txBody>
          <a:bodyPr>
            <a:normAutofit fontScale="90000"/>
          </a:bodyPr>
          <a:lstStyle/>
          <a:p>
            <a:r>
              <a:rPr lang="en-US" b="1" dirty="0"/>
              <a:t>Deploy resources with Resource Manager templates and Azure PowerShell</a:t>
            </a:r>
            <a:endParaRPr lang="en-US" dirty="0"/>
          </a:p>
        </p:txBody>
      </p:sp>
      <p:sp>
        <p:nvSpPr>
          <p:cNvPr id="6" name="Content Placeholder 5">
            <a:extLst>
              <a:ext uri="{FF2B5EF4-FFF2-40B4-BE49-F238E27FC236}">
                <a16:creationId xmlns:a16="http://schemas.microsoft.com/office/drawing/2014/main" id="{1AF40C29-2BAB-4F2C-8873-066BCE725627}"/>
              </a:ext>
            </a:extLst>
          </p:cNvPr>
          <p:cNvSpPr>
            <a:spLocks noGrp="1"/>
          </p:cNvSpPr>
          <p:nvPr>
            <p:ph idx="1"/>
          </p:nvPr>
        </p:nvSpPr>
        <p:spPr/>
        <p:txBody>
          <a:bodyPr/>
          <a:lstStyle/>
          <a:p>
            <a:r>
              <a:rPr lang="en-US" dirty="0">
                <a:hlinkClick r:id="rId3"/>
              </a:rPr>
              <a:t>Deploy a template from your local machine</a:t>
            </a:r>
            <a:endParaRPr lang="en-US" dirty="0"/>
          </a:p>
          <a:p>
            <a:r>
              <a:rPr lang="en-US" dirty="0">
                <a:hlinkClick r:id="rId4"/>
              </a:rPr>
              <a:t>Deploy a template from an external source</a:t>
            </a:r>
            <a:endParaRPr lang="en-US" dirty="0"/>
          </a:p>
          <a:p>
            <a:r>
              <a:rPr lang="en-US" dirty="0">
                <a:hlinkClick r:id="rId5"/>
              </a:rPr>
              <a:t>Parameter files</a:t>
            </a:r>
            <a:endParaRPr lang="en-US" dirty="0"/>
          </a:p>
          <a:p>
            <a:r>
              <a:rPr lang="en-US" dirty="0">
                <a:hlinkClick r:id="rId6"/>
              </a:rPr>
              <a:t>Test a template deployment</a:t>
            </a:r>
            <a:endParaRPr lang="en-US" dirty="0"/>
          </a:p>
          <a:p>
            <a:r>
              <a:rPr lang="en-US" dirty="0">
                <a:hlinkClick r:id="rId7"/>
              </a:rPr>
              <a:t>Incremental and complete deployments</a:t>
            </a:r>
            <a:endParaRPr lang="en-US" dirty="0"/>
          </a:p>
          <a:p>
            <a:r>
              <a:rPr lang="en-US" dirty="0">
                <a:hlinkClick r:id="rId8"/>
              </a:rPr>
              <a:t>Sample template</a:t>
            </a:r>
            <a:endParaRPr lang="en-US" dirty="0"/>
          </a:p>
          <a:p>
            <a:r>
              <a:rPr lang="en-US" dirty="0">
                <a:hlinkClick r:id="rId9"/>
              </a:rPr>
              <a:t>Next steps</a:t>
            </a:r>
            <a:endParaRPr lang="en-US" dirty="0"/>
          </a:p>
        </p:txBody>
      </p:sp>
      <p:sp>
        <p:nvSpPr>
          <p:cNvPr id="7" name="Text Placeholder 6">
            <a:extLst>
              <a:ext uri="{FF2B5EF4-FFF2-40B4-BE49-F238E27FC236}">
                <a16:creationId xmlns:a16="http://schemas.microsoft.com/office/drawing/2014/main" id="{8C9D3287-1732-4B42-B0F5-0B65757315A5}"/>
              </a:ext>
            </a:extLst>
          </p:cNvPr>
          <p:cNvSpPr>
            <a:spLocks noGrp="1"/>
          </p:cNvSpPr>
          <p:nvPr>
            <p:ph type="body" sz="quarter" idx="10"/>
          </p:nvPr>
        </p:nvSpPr>
        <p:spPr/>
        <p:txBody>
          <a:bodyPr/>
          <a:lstStyle/>
          <a:p>
            <a:r>
              <a:rPr lang="en-US" dirty="0"/>
              <a:t>https://docs.microsoft.com/en-us/azure/azure-resource-manager/resource-group-template-deploy</a:t>
            </a:r>
          </a:p>
        </p:txBody>
      </p:sp>
    </p:spTree>
    <p:extLst>
      <p:ext uri="{BB962C8B-B14F-4D97-AF65-F5344CB8AC3E}">
        <p14:creationId xmlns:p14="http://schemas.microsoft.com/office/powerpoint/2010/main" val="1413832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21" y="1533946"/>
            <a:ext cx="9015161" cy="4669427"/>
          </a:xfrm>
          <a:prstGeom prst="rect">
            <a:avLst/>
          </a:prstGeom>
        </p:spPr>
      </p:pic>
    </p:spTree>
    <p:extLst>
      <p:ext uri="{BB962C8B-B14F-4D97-AF65-F5344CB8AC3E}">
        <p14:creationId xmlns:p14="http://schemas.microsoft.com/office/powerpoint/2010/main" val="32923018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Regional Availability</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122254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505"/>
            <a:ext cx="10515600" cy="1325563"/>
          </a:xfrm>
        </p:spPr>
        <p:txBody>
          <a:bodyPr>
            <a:normAutofit/>
          </a:bodyPr>
          <a:lstStyle/>
          <a:p>
            <a:r>
              <a:rPr lang="en-US" dirty="0"/>
              <a:t> Regions</a:t>
            </a:r>
          </a:p>
        </p:txBody>
      </p:sp>
      <p:sp>
        <p:nvSpPr>
          <p:cNvPr id="3" name="Content Placeholder 2"/>
          <p:cNvSpPr>
            <a:spLocks noGrp="1"/>
          </p:cNvSpPr>
          <p:nvPr>
            <p:ph idx="1"/>
          </p:nvPr>
        </p:nvSpPr>
        <p:spPr>
          <a:xfrm>
            <a:off x="381001" y="1758156"/>
            <a:ext cx="3797807" cy="4351338"/>
          </a:xfrm>
        </p:spPr>
        <p:txBody>
          <a:bodyPr>
            <a:normAutofit/>
          </a:bodyPr>
          <a:lstStyle/>
          <a:p>
            <a:r>
              <a:rPr lang="en-US" sz="2000" dirty="0"/>
              <a:t>An Azure Region is a geographic region that contains a collection of data centers. </a:t>
            </a:r>
          </a:p>
          <a:p>
            <a:pPr lvl="1">
              <a:lnSpc>
                <a:spcPct val="200000"/>
              </a:lnSpc>
            </a:pPr>
            <a:r>
              <a:rPr lang="en-US" sz="2000" dirty="0"/>
              <a:t>It’s more than one building. </a:t>
            </a:r>
          </a:p>
          <a:p>
            <a:pPr lvl="1">
              <a:lnSpc>
                <a:spcPct val="200000"/>
              </a:lnSpc>
            </a:pPr>
            <a:r>
              <a:rPr lang="en-US" sz="2000" dirty="0"/>
              <a:t>Over 40 Azure regions</a:t>
            </a:r>
          </a:p>
          <a:p>
            <a:pPr lvl="1">
              <a:lnSpc>
                <a:spcPct val="200000"/>
              </a:lnSpc>
            </a:pPr>
            <a:r>
              <a:rPr lang="en-US" sz="2000" dirty="0"/>
              <a:t>Special / Sovereign Regions</a:t>
            </a:r>
          </a:p>
          <a:p>
            <a:pPr marL="914314" lvl="2" indent="0">
              <a:buNone/>
            </a:pPr>
            <a:endParaRPr lang="en-US" dirty="0"/>
          </a:p>
          <a:p>
            <a:pPr lvl="1"/>
            <a:endParaRPr lang="en-US" sz="2000" dirty="0"/>
          </a:p>
        </p:txBody>
      </p:sp>
      <p:pic>
        <p:nvPicPr>
          <p:cNvPr id="5" name="Picture 6" descr="Map of available regions">
            <a:extLst>
              <a:ext uri="{FF2B5EF4-FFF2-40B4-BE49-F238E27FC236}">
                <a16:creationId xmlns:a16="http://schemas.microsoft.com/office/drawing/2014/main" id="{861C229C-04E0-449B-AD6A-5C9294D04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808" y="1507068"/>
            <a:ext cx="8083378" cy="4301066"/>
          </a:xfrm>
          <a:prstGeom prst="rect">
            <a:avLst/>
          </a:prstGeom>
          <a:blipFill>
            <a:blip r:embed="rId4"/>
            <a:tile tx="0" ty="0" sx="100000" sy="100000" flip="none" algn="tl"/>
          </a:blipFill>
        </p:spPr>
      </p:pic>
    </p:spTree>
    <p:extLst>
      <p:ext uri="{BB962C8B-B14F-4D97-AF65-F5344CB8AC3E}">
        <p14:creationId xmlns:p14="http://schemas.microsoft.com/office/powerpoint/2010/main" val="38195843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normAutofit/>
          </a:bodyPr>
          <a:lstStyle/>
          <a:p>
            <a:r>
              <a:rPr lang="en-US" dirty="0"/>
              <a:t>Regional Availability - Regions</a:t>
            </a:r>
          </a:p>
        </p:txBody>
      </p:sp>
      <p:sp>
        <p:nvSpPr>
          <p:cNvPr id="3" name="Content Placeholder 2"/>
          <p:cNvSpPr>
            <a:spLocks noGrp="1"/>
          </p:cNvSpPr>
          <p:nvPr>
            <p:ph idx="1"/>
          </p:nvPr>
        </p:nvSpPr>
        <p:spPr>
          <a:xfrm>
            <a:off x="838201" y="1825625"/>
            <a:ext cx="5015484" cy="4351338"/>
          </a:xfrm>
        </p:spPr>
        <p:txBody>
          <a:bodyPr vert="horz" lIns="91432" tIns="45715" rIns="91432" bIns="45715" rtlCol="0">
            <a:normAutofit/>
          </a:bodyPr>
          <a:lstStyle/>
          <a:p>
            <a:r>
              <a:rPr lang="en-US" sz="2000" dirty="0"/>
              <a:t>Region Pairs</a:t>
            </a:r>
          </a:p>
          <a:p>
            <a:pPr lvl="1"/>
            <a:r>
              <a:rPr lang="en-US" sz="2000" dirty="0"/>
              <a:t>In same geography (such as US, Europe or Asia)</a:t>
            </a:r>
          </a:p>
          <a:p>
            <a:pPr lvl="1"/>
            <a:r>
              <a:rPr lang="en-US" sz="2000" dirty="0"/>
              <a:t>Replicated resources are replicated across pairs</a:t>
            </a:r>
          </a:p>
          <a:p>
            <a:pPr lvl="1"/>
            <a:r>
              <a:rPr lang="en-US" sz="2000" dirty="0"/>
              <a:t>In broad geographic outage, one region in the pair is prioritized</a:t>
            </a:r>
          </a:p>
          <a:p>
            <a:pPr lvl="1"/>
            <a:r>
              <a:rPr lang="en-US" sz="2000" dirty="0"/>
              <a:t>Data resides in the same geography as its pair (except Brazil South)</a:t>
            </a:r>
          </a:p>
          <a:p>
            <a:pPr lvl="1"/>
            <a:r>
              <a:rPr lang="en-US" sz="2000" dirty="0"/>
              <a:t>Azure Storage GRS and RA-GRS replicates data from one region to its pair.</a:t>
            </a:r>
          </a:p>
          <a:p>
            <a:pPr lvl="1"/>
            <a:endParaRPr lang="en-US" sz="2000" dirty="0"/>
          </a:p>
        </p:txBody>
      </p:sp>
      <p:pic>
        <p:nvPicPr>
          <p:cNvPr id="5" name="Picture 4">
            <a:extLst>
              <a:ext uri="{FF2B5EF4-FFF2-40B4-BE49-F238E27FC236}">
                <a16:creationId xmlns:a16="http://schemas.microsoft.com/office/drawing/2014/main" id="{4A91A280-A342-494B-A0F0-3C6AA77A5130}"/>
              </a:ext>
            </a:extLst>
          </p:cNvPr>
          <p:cNvPicPr>
            <a:picLocks noChangeAspect="1"/>
          </p:cNvPicPr>
          <p:nvPr/>
        </p:nvPicPr>
        <p:blipFill>
          <a:blip r:embed="rId3"/>
          <a:stretch>
            <a:fillRect/>
          </a:stretch>
        </p:blipFill>
        <p:spPr>
          <a:xfrm>
            <a:off x="5853684" y="1690689"/>
            <a:ext cx="6838639" cy="3423709"/>
          </a:xfrm>
          <a:prstGeom prst="rect">
            <a:avLst/>
          </a:prstGeom>
        </p:spPr>
      </p:pic>
    </p:spTree>
    <p:extLst>
      <p:ext uri="{BB962C8B-B14F-4D97-AF65-F5344CB8AC3E}">
        <p14:creationId xmlns:p14="http://schemas.microsoft.com/office/powerpoint/2010/main" val="3984285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10000"/>
          </a:bodyPr>
          <a:lstStyle/>
          <a:p>
            <a:r>
              <a:rPr lang="en-US" dirty="0"/>
              <a:t>Primary/Secondary Region for Higher Availability</a:t>
            </a:r>
          </a:p>
          <a:p>
            <a:r>
              <a:rPr lang="en-US" b="1" dirty="0"/>
              <a:t>Traffic Manager</a:t>
            </a:r>
            <a:r>
              <a:rPr lang="en-US" dirty="0"/>
              <a:t> routes requests</a:t>
            </a:r>
          </a:p>
          <a:p>
            <a:r>
              <a:rPr lang="en-US" dirty="0"/>
              <a:t>Put Primary, Secondary and</a:t>
            </a:r>
            <a:br>
              <a:rPr lang="en-US" dirty="0"/>
            </a:br>
            <a:r>
              <a:rPr lang="en-US" dirty="0"/>
              <a:t>Traffic Manager is separate </a:t>
            </a:r>
            <a:br>
              <a:rPr lang="en-US" dirty="0"/>
            </a:br>
            <a:r>
              <a:rPr lang="en-US" dirty="0"/>
              <a:t>regions</a:t>
            </a:r>
          </a:p>
          <a:p>
            <a:r>
              <a:rPr lang="en-US" dirty="0"/>
              <a:t>Make sure each region’s VNET IP</a:t>
            </a:r>
            <a:br>
              <a:rPr lang="en-US" dirty="0"/>
            </a:br>
            <a:r>
              <a:rPr lang="en-US" dirty="0"/>
              <a:t>range does not overlap</a:t>
            </a:r>
          </a:p>
          <a:p>
            <a:r>
              <a:rPr lang="en-US" dirty="0"/>
              <a:t>The same ARM template can be deployed, with minor parameter changes for VNET IP address space, and Resource locations.</a:t>
            </a:r>
          </a:p>
          <a:p>
            <a:endParaRPr lang="en-US" dirty="0"/>
          </a:p>
        </p:txBody>
      </p:sp>
    </p:spTree>
    <p:extLst>
      <p:ext uri="{BB962C8B-B14F-4D97-AF65-F5344CB8AC3E}">
        <p14:creationId xmlns:p14="http://schemas.microsoft.com/office/powerpoint/2010/main" val="3982290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20000"/>
          </a:bodyPr>
          <a:lstStyle/>
          <a:p>
            <a:r>
              <a:rPr lang="en-US" dirty="0"/>
              <a:t>Configurations</a:t>
            </a:r>
          </a:p>
          <a:p>
            <a:pPr lvl="1"/>
            <a:r>
              <a:rPr lang="en-US" b="1" dirty="0">
                <a:solidFill>
                  <a:srgbClr val="FF0000"/>
                </a:solidFill>
              </a:rPr>
              <a:t>Active/passive with hot standby </a:t>
            </a:r>
            <a:r>
              <a:rPr lang="en-US" b="1" i="1" dirty="0">
                <a:solidFill>
                  <a:srgbClr val="FF0000"/>
                </a:solidFill>
              </a:rPr>
              <a:t>(rec)</a:t>
            </a:r>
          </a:p>
          <a:p>
            <a:pPr lvl="1"/>
            <a:r>
              <a:rPr lang="en-US" dirty="0"/>
              <a:t>Active/passive with cold standby</a:t>
            </a:r>
          </a:p>
          <a:p>
            <a:pPr lvl="1"/>
            <a:r>
              <a:rPr lang="en-US" dirty="0"/>
              <a:t>Active/active</a:t>
            </a:r>
          </a:p>
          <a:p>
            <a:r>
              <a:rPr lang="en-US" dirty="0"/>
              <a:t>Use Regional Pairing</a:t>
            </a:r>
          </a:p>
          <a:p>
            <a:pPr lvl="1"/>
            <a:r>
              <a:rPr lang="en-US" dirty="0"/>
              <a:t>In broad outage, one region from</a:t>
            </a:r>
            <a:br>
              <a:rPr lang="en-US" dirty="0"/>
            </a:br>
            <a:r>
              <a:rPr lang="en-US" dirty="0"/>
              <a:t>pair is prioritized</a:t>
            </a:r>
          </a:p>
          <a:p>
            <a:pPr lvl="1"/>
            <a:r>
              <a:rPr lang="en-US" dirty="0"/>
              <a:t>Data residency issues mitigated</a:t>
            </a:r>
          </a:p>
          <a:p>
            <a:r>
              <a:rPr lang="en-US" dirty="0"/>
              <a:t>Traffic Manager </a:t>
            </a:r>
          </a:p>
          <a:p>
            <a:pPr lvl="1"/>
            <a:r>
              <a:rPr lang="en-US" dirty="0"/>
              <a:t>routing = priority, </a:t>
            </a:r>
          </a:p>
          <a:p>
            <a:pPr lvl="1"/>
            <a:r>
              <a:rPr lang="en-US" dirty="0"/>
              <a:t>health probe = write a custom service that reports accurately</a:t>
            </a:r>
          </a:p>
          <a:p>
            <a:r>
              <a:rPr lang="en-US" dirty="0"/>
              <a:t>Read Reference Architecture </a:t>
            </a:r>
            <a:r>
              <a:rPr lang="en-US" dirty="0">
                <a:hlinkClick r:id="rId4"/>
              </a:rPr>
              <a:t>Here</a:t>
            </a:r>
            <a:r>
              <a:rPr lang="en-US" dirty="0"/>
              <a:t>.</a:t>
            </a:r>
          </a:p>
          <a:p>
            <a:endParaRPr lang="en-US" dirty="0"/>
          </a:p>
        </p:txBody>
      </p:sp>
      <p:sp>
        <p:nvSpPr>
          <p:cNvPr id="4" name="TextBox 3"/>
          <p:cNvSpPr txBox="1"/>
          <p:nvPr/>
        </p:nvSpPr>
        <p:spPr>
          <a:xfrm>
            <a:off x="240632" y="6270177"/>
            <a:ext cx="12143874" cy="369332"/>
          </a:xfrm>
          <a:prstGeom prst="rect">
            <a:avLst/>
          </a:prstGeom>
          <a:noFill/>
        </p:spPr>
        <p:txBody>
          <a:bodyPr wrap="square" lIns="91432" tIns="45715" rIns="91432" bIns="45715" rtlCol="0">
            <a:spAutoFit/>
          </a:bodyPr>
          <a:lstStyle/>
          <a:p>
            <a:r>
              <a:rPr lang="en-US" dirty="0">
                <a:hlinkClick r:id="rId4"/>
              </a:rPr>
              <a:t>https://docs.microsoft.com/en-us/azure/architecture/reference-architectures/virtual-machines-linux/multi-region-application</a:t>
            </a:r>
            <a:r>
              <a:rPr lang="en-US" dirty="0"/>
              <a:t> </a:t>
            </a:r>
          </a:p>
        </p:txBody>
      </p:sp>
    </p:spTree>
    <p:extLst>
      <p:ext uri="{BB962C8B-B14F-4D97-AF65-F5344CB8AC3E}">
        <p14:creationId xmlns:p14="http://schemas.microsoft.com/office/powerpoint/2010/main" val="41934009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a:t>
            </a:r>
          </a:p>
        </p:txBody>
      </p:sp>
      <p:sp>
        <p:nvSpPr>
          <p:cNvPr id="3" name="Content Placeholder 2"/>
          <p:cNvSpPr>
            <a:spLocks noGrp="1"/>
          </p:cNvSpPr>
          <p:nvPr>
            <p:ph idx="1"/>
          </p:nvPr>
        </p:nvSpPr>
        <p:spPr/>
        <p:txBody>
          <a:bodyPr>
            <a:normAutofit fontScale="85000" lnSpcReduction="20000"/>
          </a:bodyPr>
          <a:lstStyle/>
          <a:p>
            <a:r>
              <a:rPr lang="en-US" dirty="0"/>
              <a:t>Availability within a region vs. Regional Availability</a:t>
            </a:r>
          </a:p>
          <a:p>
            <a:r>
              <a:rPr lang="en-US" dirty="0"/>
              <a:t>Azure Storage makes 3 copies of data within a region (including VM disks)</a:t>
            </a:r>
          </a:p>
          <a:p>
            <a:r>
              <a:rPr lang="en-US" dirty="0"/>
              <a:t>Use Availability Sets</a:t>
            </a:r>
          </a:p>
          <a:p>
            <a:r>
              <a:rPr lang="en-US" dirty="0"/>
              <a:t>Design loosely coupled service with asynchronous communication. Use Azure Storage queues or Azure </a:t>
            </a:r>
            <a:r>
              <a:rPr lang="en-US" dirty="0" err="1"/>
              <a:t>Sevice</a:t>
            </a:r>
            <a:r>
              <a:rPr lang="en-US" dirty="0"/>
              <a:t> Bus for queue-centric workflow.</a:t>
            </a:r>
          </a:p>
          <a:p>
            <a:r>
              <a:rPr lang="en-US" dirty="0"/>
              <a:t>Fault Detection and Retry Logic within your application</a:t>
            </a:r>
          </a:p>
          <a:p>
            <a:r>
              <a:rPr lang="en-US" dirty="0"/>
              <a:t>Circuit Breaker Pattern</a:t>
            </a:r>
          </a:p>
          <a:p>
            <a:r>
              <a:rPr lang="en-US" dirty="0"/>
              <a:t>Immutable Infrastructure, Infrastructure as Code</a:t>
            </a:r>
          </a:p>
          <a:p>
            <a:r>
              <a:rPr lang="en-US" dirty="0">
                <a:hlinkClick r:id="rId3"/>
              </a:rPr>
              <a:t>https://docs.microsoft.com/en-us/azure/architecture/resiliency/high-availability-azure-applications</a:t>
            </a:r>
            <a:endParaRPr lang="en-US" dirty="0"/>
          </a:p>
          <a:p>
            <a:r>
              <a:rPr lang="en-US" dirty="0">
                <a:hlinkClick r:id="rId4"/>
              </a:rPr>
              <a:t>https://docs.microsoft.com/en-us/azure/architecture/resiliency/index#designing-for-resiliency</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73007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40" y="1506447"/>
            <a:ext cx="9657723" cy="5216471"/>
          </a:xfrm>
          <a:prstGeom prst="rect">
            <a:avLst/>
          </a:prstGeom>
        </p:spPr>
      </p:pic>
    </p:spTree>
    <p:extLst>
      <p:ext uri="{BB962C8B-B14F-4D97-AF65-F5344CB8AC3E}">
        <p14:creationId xmlns:p14="http://schemas.microsoft.com/office/powerpoint/2010/main" val="1334521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553" y="1420073"/>
            <a:ext cx="8312894" cy="5334018"/>
          </a:xfrm>
          <a:prstGeom prst="rect">
            <a:avLst/>
          </a:prstGeom>
        </p:spPr>
      </p:pic>
    </p:spTree>
    <p:extLst>
      <p:ext uri="{BB962C8B-B14F-4D97-AF65-F5344CB8AC3E}">
        <p14:creationId xmlns:p14="http://schemas.microsoft.com/office/powerpoint/2010/main" val="1640853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46540"/>
            <a:ext cx="10058400" cy="4759778"/>
          </a:xfrm>
          <a:prstGeom prst="rect">
            <a:avLst/>
          </a:prstGeom>
        </p:spPr>
      </p:pic>
    </p:spTree>
    <p:extLst>
      <p:ext uri="{BB962C8B-B14F-4D97-AF65-F5344CB8AC3E}">
        <p14:creationId xmlns:p14="http://schemas.microsoft.com/office/powerpoint/2010/main" val="4051552405"/>
      </p:ext>
    </p:extLst>
  </p:cSld>
  <p:clrMapOvr>
    <a:masterClrMapping/>
  </p:clrMapOvr>
</p:sld>
</file>

<file path=ppt/theme/_rels/theme15.xml.rels><?xml version="1.0" encoding="UTF-8" standalone="yes"?>
<Relationships xmlns="http://schemas.openxmlformats.org/package/2006/relationships"><Relationship Id="rId1" Type="http://schemas.openxmlformats.org/officeDocument/2006/relationships/image" Target="../media/image34.png"/></Relationships>
</file>

<file path=ppt/theme/_rels/theme16.xml.rels><?xml version="1.0" encoding="UTF-8" standalone="yes"?>
<Relationships xmlns="http://schemas.openxmlformats.org/package/2006/relationships"><Relationship Id="rId1" Type="http://schemas.openxmlformats.org/officeDocument/2006/relationships/image" Target="../media/image34.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5.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15021</TotalTime>
  <Words>5002</Words>
  <Application>Microsoft Office PowerPoint</Application>
  <PresentationFormat>Panorámica</PresentationFormat>
  <Paragraphs>881</Paragraphs>
  <Slides>65</Slides>
  <Notes>65</Notes>
  <HiddenSlides>0</HiddenSlides>
  <MMClips>0</MMClips>
  <ScaleCrop>false</ScaleCrop>
  <HeadingPairs>
    <vt:vector size="6" baseType="variant">
      <vt:variant>
        <vt:lpstr>Fuentes usadas</vt:lpstr>
      </vt:variant>
      <vt:variant>
        <vt:i4>15</vt:i4>
      </vt:variant>
      <vt:variant>
        <vt:lpstr>Tema</vt:lpstr>
      </vt:variant>
      <vt:variant>
        <vt:i4>16</vt:i4>
      </vt:variant>
      <vt:variant>
        <vt:lpstr>Títulos de diapositiva</vt:lpstr>
      </vt:variant>
      <vt:variant>
        <vt:i4>65</vt:i4>
      </vt:variant>
    </vt:vector>
  </HeadingPairs>
  <TitlesOfParts>
    <vt:vector size="96" baseType="lpstr">
      <vt:lpstr>Arial</vt:lpstr>
      <vt:lpstr>Calibri</vt:lpstr>
      <vt:lpstr>Calibri Light</vt:lpstr>
      <vt:lpstr>Consolas</vt:lpstr>
      <vt:lpstr>Courier New</vt:lpstr>
      <vt:lpstr>Helvetica Neue</vt:lpstr>
      <vt:lpstr>Segoe Semibold</vt:lpstr>
      <vt:lpstr>Segoe UI</vt:lpstr>
      <vt:lpstr>Segoe UI Black</vt:lpstr>
      <vt:lpstr>Segoe UI Light</vt:lpstr>
      <vt:lpstr>Segoe UI Semibold</vt:lpstr>
      <vt:lpstr>Segoe UI Semilight</vt:lpstr>
      <vt:lpstr>segoe-ui_normal</vt:lpstr>
      <vt:lpstr>segoe-ui_semibold</vt:lpstr>
      <vt:lpstr>Wingdings</vt:lpstr>
      <vt:lpstr>Office Theme</vt:lpstr>
      <vt:lpstr>1_Office Theme</vt:lpstr>
      <vt:lpstr>1_C+E Deck</vt:lpstr>
      <vt:lpstr>5-50113_Microsoft_Ready_Light_Template</vt:lpstr>
      <vt:lpstr>2_3-30810_Convergence_EMEA_Keynote_Template_Dark</vt:lpstr>
      <vt:lpstr>1_5-50113_Microsoft_Ready_Light_Template</vt:lpstr>
      <vt:lpstr>3_3-30810_Convergence_EMEA_Keynote_Template_Dark</vt:lpstr>
      <vt:lpstr>5-30721_Build_2016_Template_Light</vt:lpstr>
      <vt:lpstr>5_Office Theme</vt:lpstr>
      <vt:lpstr>1_WHITE TEMPLATE</vt:lpstr>
      <vt:lpstr>2_Office Theme</vt:lpstr>
      <vt:lpstr>3_Office Theme</vt:lpstr>
      <vt:lpstr>13_Web Camps Template</vt:lpstr>
      <vt:lpstr>1_5-30660_TR21_BO_CT_Template</vt:lpstr>
      <vt:lpstr>1_MS1444_Windows Azure Template 16x9_r08a</vt:lpstr>
      <vt:lpstr>MS1444_Windows Azure Template 16x9_r08a</vt:lpstr>
      <vt:lpstr>Service Fabric Microservices</vt:lpstr>
      <vt:lpstr>Azure Service Fabric</vt:lpstr>
      <vt:lpstr>Design web applications</vt:lpstr>
      <vt:lpstr>Presentación de PowerPoint</vt:lpstr>
      <vt:lpstr>Azure App Service</vt:lpstr>
      <vt:lpstr>Basic</vt:lpstr>
      <vt:lpstr>Improved Scalability</vt:lpstr>
      <vt:lpstr>Multi-region</vt:lpstr>
      <vt:lpstr>Azure API Management</vt:lpstr>
      <vt:lpstr>Design solutions for serverless computing</vt:lpstr>
      <vt:lpstr>Presentación de PowerPoint</vt:lpstr>
      <vt:lpstr>What is “serverless” and proposed Benefits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Integration</vt:lpstr>
      <vt:lpstr>Azure Functions</vt:lpstr>
      <vt:lpstr>Azure Logic Apps</vt:lpstr>
      <vt:lpstr>Presentación de PowerPoint</vt:lpstr>
      <vt:lpstr>Summarizing the options</vt:lpstr>
      <vt:lpstr>Create compute-intensive application</vt:lpstr>
      <vt:lpstr>WHAT IS HIGH PERFORMANCE COMPUTING?</vt:lpstr>
      <vt:lpstr>Cloud value for big compute</vt:lpstr>
      <vt:lpstr>Azure Batch Concepts</vt:lpstr>
      <vt:lpstr>Presentación de PowerPoint</vt:lpstr>
      <vt:lpstr>Presentación de PowerPoint</vt:lpstr>
      <vt:lpstr>Appendix</vt:lpstr>
      <vt:lpstr>VMs – Supported Operating Systems</vt:lpstr>
      <vt:lpstr>VM Scaling</vt:lpstr>
      <vt:lpstr>Virtual Machine Scale Sets</vt:lpstr>
      <vt:lpstr>VM Disks</vt:lpstr>
      <vt:lpstr>VM Disks</vt:lpstr>
      <vt:lpstr>Exam Tip - Increase size of existing Disks</vt:lpstr>
      <vt:lpstr>ARM Templates</vt:lpstr>
      <vt:lpstr> Azure Resource Manager (ARM)</vt:lpstr>
      <vt:lpstr>Azure Resource Manager </vt:lpstr>
      <vt:lpstr>What is ARM?</vt:lpstr>
      <vt:lpstr>ARM Templates - Structure</vt:lpstr>
      <vt:lpstr>Template Deployment Mode</vt:lpstr>
      <vt:lpstr>Presentación de PowerPoint</vt:lpstr>
      <vt:lpstr>ARM Templates - Parameters</vt:lpstr>
      <vt:lpstr>Re-use ARM Templates</vt:lpstr>
      <vt:lpstr>ARM Templates –Variables</vt:lpstr>
      <vt:lpstr>ARM Templates – Functions and Expressions</vt:lpstr>
      <vt:lpstr>ARM Templates - Dependencies</vt:lpstr>
      <vt:lpstr>ARM Templates Advanced Topics</vt:lpstr>
      <vt:lpstr>Deploy Templates</vt:lpstr>
      <vt:lpstr>Deploy Templates – Portal, Custom Template </vt:lpstr>
      <vt:lpstr>Deploy Templates – Portal, Quickstart </vt:lpstr>
      <vt:lpstr>Deploy Templates – Portal, from Account </vt:lpstr>
      <vt:lpstr>ARM Role Based Access Control</vt:lpstr>
      <vt:lpstr>Deploy Templates – Portal</vt:lpstr>
      <vt:lpstr>Deploy Templates - Powershell</vt:lpstr>
      <vt:lpstr>Deploy Templates - PowerShell</vt:lpstr>
      <vt:lpstr>Deploy resources with Resource Manager templates and Azure PowerShell</vt:lpstr>
      <vt:lpstr>Regional Availability</vt:lpstr>
      <vt:lpstr> Regions</vt:lpstr>
      <vt:lpstr>Regional Availability - Regions</vt:lpstr>
      <vt:lpstr>Regional Availability - Design</vt:lpstr>
      <vt:lpstr>Regional Availability - Design</vt:lpstr>
      <vt:lpstr>High Availability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Ana Gil</cp:lastModifiedBy>
  <cp:revision>210</cp:revision>
  <dcterms:created xsi:type="dcterms:W3CDTF">2017-06-01T19:54:22Z</dcterms:created>
  <dcterms:modified xsi:type="dcterms:W3CDTF">2018-06-19T19:58:49Z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5212135-9234-47a0-a836-df5f1b370b97_Enabled">
    <vt:lpwstr>True</vt:lpwstr>
  </property>
  <property fmtid="{D5CDD505-2E9C-101B-9397-08002B2CF9AE}" pid="3" name="MSIP_Label_75212135-9234-47a0-a836-df5f1b370b97_SiteId">
    <vt:lpwstr>511ce6e0-0e57-4c9f-acd1-4154a6b4c914</vt:lpwstr>
  </property>
  <property fmtid="{D5CDD505-2E9C-101B-9397-08002B2CF9AE}" pid="4" name="MSIP_Label_75212135-9234-47a0-a836-df5f1b370b97_Owner">
    <vt:lpwstr>jcruz@etms.com.mx</vt:lpwstr>
  </property>
  <property fmtid="{D5CDD505-2E9C-101B-9397-08002B2CF9AE}" pid="5" name="MSIP_Label_75212135-9234-47a0-a836-df5f1b370b97_SetDate">
    <vt:lpwstr>2018-06-06T00:30:09.8493770Z</vt:lpwstr>
  </property>
  <property fmtid="{D5CDD505-2E9C-101B-9397-08002B2CF9AE}" pid="6" name="MSIP_Label_75212135-9234-47a0-a836-df5f1b370b97_Name">
    <vt:lpwstr>Public</vt:lpwstr>
  </property>
  <property fmtid="{D5CDD505-2E9C-101B-9397-08002B2CF9AE}" pid="7" name="MSIP_Label_75212135-9234-47a0-a836-df5f1b370b97_Application">
    <vt:lpwstr>Microsoft Azure Information Protection</vt:lpwstr>
  </property>
  <property fmtid="{D5CDD505-2E9C-101B-9397-08002B2CF9AE}" pid="8" name="MSIP_Label_75212135-9234-47a0-a836-df5f1b370b97_Extended_MSFT_Method">
    <vt:lpwstr>Automatic</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Owner">
    <vt:lpwstr>ashar@microsoft.com</vt:lpwstr>
  </property>
  <property fmtid="{D5CDD505-2E9C-101B-9397-08002B2CF9AE}" pid="12" name="MSIP_Label_f42aa342-8706-4288-bd11-ebb85995028c_SetDate">
    <vt:lpwstr>2017-09-27T14:18:41.4161639-04:00</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Public General</vt:lpwstr>
  </property>
</Properties>
</file>